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93" r:id="rId1"/>
  </p:sldMasterIdLst>
  <p:notesMasterIdLst>
    <p:notesMasterId r:id="rId46"/>
  </p:notesMasterIdLst>
  <p:sldIdLst>
    <p:sldId id="258" r:id="rId2"/>
    <p:sldId id="291" r:id="rId3"/>
    <p:sldId id="269" r:id="rId4"/>
    <p:sldId id="292" r:id="rId5"/>
    <p:sldId id="294" r:id="rId6"/>
    <p:sldId id="295" r:id="rId7"/>
    <p:sldId id="298" r:id="rId8"/>
    <p:sldId id="301" r:id="rId9"/>
    <p:sldId id="300" r:id="rId10"/>
    <p:sldId id="299" r:id="rId11"/>
    <p:sldId id="302" r:id="rId12"/>
    <p:sldId id="337" r:id="rId13"/>
    <p:sldId id="324" r:id="rId14"/>
    <p:sldId id="325" r:id="rId15"/>
    <p:sldId id="326" r:id="rId16"/>
    <p:sldId id="327" r:id="rId17"/>
    <p:sldId id="328" r:id="rId18"/>
    <p:sldId id="336" r:id="rId19"/>
    <p:sldId id="338" r:id="rId20"/>
    <p:sldId id="340" r:id="rId21"/>
    <p:sldId id="339" r:id="rId22"/>
    <p:sldId id="329" r:id="rId23"/>
    <p:sldId id="330" r:id="rId24"/>
    <p:sldId id="333" r:id="rId25"/>
    <p:sldId id="279" r:id="rId26"/>
    <p:sldId id="312" r:id="rId27"/>
    <p:sldId id="303" r:id="rId28"/>
    <p:sldId id="332" r:id="rId29"/>
    <p:sldId id="314" r:id="rId30"/>
    <p:sldId id="315" r:id="rId31"/>
    <p:sldId id="316" r:id="rId32"/>
    <p:sldId id="317" r:id="rId33"/>
    <p:sldId id="318" r:id="rId34"/>
    <p:sldId id="319" r:id="rId35"/>
    <p:sldId id="320" r:id="rId36"/>
    <p:sldId id="321" r:id="rId37"/>
    <p:sldId id="322" r:id="rId38"/>
    <p:sldId id="323" r:id="rId39"/>
    <p:sldId id="280" r:id="rId40"/>
    <p:sldId id="264" r:id="rId41"/>
    <p:sldId id="260" r:id="rId42"/>
    <p:sldId id="261" r:id="rId43"/>
    <p:sldId id="262" r:id="rId44"/>
    <p:sldId id="267" r:id="rId45"/>
  </p:sldIdLst>
  <p:sldSz cx="12192000" cy="6858000"/>
  <p:notesSz cx="6858000" cy="9144000"/>
  <p:embeddedFontLst>
    <p:embeddedFont>
      <p:font typeface="Coolvetica Rg" panose="020B0603030602020004" pitchFamily="34" charset="0"/>
      <p:regular r:id="rId47"/>
    </p:embeddedFont>
    <p:embeddedFont>
      <p:font typeface="Calibri" panose="020F0502020204030204" pitchFamily="34" charset="0"/>
      <p:regular r:id="rId48"/>
      <p:bold r:id="rId49"/>
      <p:italic r:id="rId50"/>
      <p:boldItalic r:id="rId51"/>
    </p:embeddedFont>
    <p:embeddedFont>
      <p:font typeface="Microsoft New Tai Lue" panose="020B0502040204020203" pitchFamily="34" charset="0"/>
      <p:regular r:id="rId52"/>
      <p:bold r:id="rId53"/>
    </p:embeddedFont>
    <p:embeddedFont>
      <p:font typeface="Impact" panose="020B0806030902050204" pitchFamily="34" charset="0"/>
      <p:regular r:id="rId54"/>
    </p:embeddedFont>
    <p:embeddedFont>
      <p:font typeface="Verdana" panose="020B0604030504040204" pitchFamily="34" charset="0"/>
      <p:regular r:id="rId55"/>
      <p:bold r:id="rId56"/>
      <p:italic r:id="rId57"/>
      <p:boldItalic r:id="rId58"/>
    </p:embeddedFont>
    <p:embeddedFont>
      <p:font typeface="Calibri Light" panose="020F0302020204030204" pitchFamily="34" charset="0"/>
      <p:regular r:id="rId59"/>
      <p:italic r:id="rId60"/>
    </p:embeddedFont>
    <p:embeddedFont>
      <p:font typeface="Narkisim" panose="020B0604020202020204" charset="-79"/>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a:srgbClr val="CC0000"/>
    <a:srgbClr val="2062AE"/>
    <a:srgbClr val="800000"/>
    <a:srgbClr val="0066FF"/>
    <a:srgbClr val="A3DC24"/>
    <a:srgbClr val="8BBC1E"/>
    <a:srgbClr val="99CC00"/>
    <a:srgbClr val="7DBC00"/>
    <a:srgbClr val="2FB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097" autoAdjust="0"/>
  </p:normalViewPr>
  <p:slideViewPr>
    <p:cSldViewPr snapToGrid="0">
      <p:cViewPr varScale="1">
        <p:scale>
          <a:sx n="58" d="100"/>
          <a:sy n="58" d="100"/>
        </p:scale>
        <p:origin x="504" y="66"/>
      </p:cViewPr>
      <p:guideLst/>
    </p:cSldViewPr>
  </p:slideViewPr>
  <p:notesTextViewPr>
    <p:cViewPr>
      <p:scale>
        <a:sx n="1" d="1"/>
        <a:sy n="1" d="1"/>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D91D-75AD-437B-B1D9-54549B5C5F99}" type="datetimeFigureOut">
              <a:rPr lang="en-US" smtClean="0"/>
              <a:t>8/30/2016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A86D8-B5BD-4475-A22A-08C26A6E5A08}" type="slidenum">
              <a:rPr lang="en-US" smtClean="0"/>
              <a:t>‹#›</a:t>
            </a:fld>
            <a:endParaRPr lang="en-US" dirty="0"/>
          </a:p>
        </p:txBody>
      </p:sp>
    </p:spTree>
    <p:extLst>
      <p:ext uri="{BB962C8B-B14F-4D97-AF65-F5344CB8AC3E}">
        <p14:creationId xmlns:p14="http://schemas.microsoft.com/office/powerpoint/2010/main" val="333822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intro text or use your school mission.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3</a:t>
            </a:fld>
            <a:endParaRPr lang="en-US" dirty="0"/>
          </a:p>
        </p:txBody>
      </p:sp>
    </p:spTree>
    <p:extLst>
      <p:ext uri="{BB962C8B-B14F-4D97-AF65-F5344CB8AC3E}">
        <p14:creationId xmlns:p14="http://schemas.microsoft.com/office/powerpoint/2010/main" val="396220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college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14</a:t>
            </a:fld>
            <a:endParaRPr lang="en-US" dirty="0"/>
          </a:p>
        </p:txBody>
      </p:sp>
    </p:spTree>
    <p:extLst>
      <p:ext uri="{BB962C8B-B14F-4D97-AF65-F5344CB8AC3E}">
        <p14:creationId xmlns:p14="http://schemas.microsoft.com/office/powerpoint/2010/main" val="102455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college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15</a:t>
            </a:fld>
            <a:endParaRPr lang="en-US" dirty="0"/>
          </a:p>
        </p:txBody>
      </p:sp>
    </p:spTree>
    <p:extLst>
      <p:ext uri="{BB962C8B-B14F-4D97-AF65-F5344CB8AC3E}">
        <p14:creationId xmlns:p14="http://schemas.microsoft.com/office/powerpoint/2010/main" val="120095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college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16</a:t>
            </a:fld>
            <a:endParaRPr lang="en-US" dirty="0"/>
          </a:p>
        </p:txBody>
      </p:sp>
    </p:spTree>
    <p:extLst>
      <p:ext uri="{BB962C8B-B14F-4D97-AF65-F5344CB8AC3E}">
        <p14:creationId xmlns:p14="http://schemas.microsoft.com/office/powerpoint/2010/main" val="202377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college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17</a:t>
            </a:fld>
            <a:endParaRPr lang="en-US" dirty="0"/>
          </a:p>
        </p:txBody>
      </p:sp>
    </p:spTree>
    <p:extLst>
      <p:ext uri="{BB962C8B-B14F-4D97-AF65-F5344CB8AC3E}">
        <p14:creationId xmlns:p14="http://schemas.microsoft.com/office/powerpoint/2010/main" val="170451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college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18</a:t>
            </a:fld>
            <a:endParaRPr lang="en-US" dirty="0"/>
          </a:p>
        </p:txBody>
      </p:sp>
    </p:spTree>
    <p:extLst>
      <p:ext uri="{BB962C8B-B14F-4D97-AF65-F5344CB8AC3E}">
        <p14:creationId xmlns:p14="http://schemas.microsoft.com/office/powerpoint/2010/main" val="2155128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19</a:t>
            </a:fld>
            <a:endParaRPr lang="en-US" dirty="0"/>
          </a:p>
        </p:txBody>
      </p:sp>
    </p:spTree>
    <p:extLst>
      <p:ext uri="{BB962C8B-B14F-4D97-AF65-F5344CB8AC3E}">
        <p14:creationId xmlns:p14="http://schemas.microsoft.com/office/powerpoint/2010/main" val="76346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20</a:t>
            </a:fld>
            <a:endParaRPr lang="en-US" dirty="0"/>
          </a:p>
        </p:txBody>
      </p:sp>
    </p:spTree>
    <p:extLst>
      <p:ext uri="{BB962C8B-B14F-4D97-AF65-F5344CB8AC3E}">
        <p14:creationId xmlns:p14="http://schemas.microsoft.com/office/powerpoint/2010/main" val="112879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these with students</a:t>
            </a:r>
            <a:r>
              <a:rPr lang="en-US" baseline="0" dirty="0" smtClean="0"/>
              <a:t> to help make them aware what the warning signs, or red flags, are for an individual who may be at-risk or may need help. It also good to point out that showing just one of these signs may not be a cause for concern, but that is why reporting them to a central secure platform like TIPS helps staff and administration connect other reports that may come in for the same individual, so they can determine if a threat is apparent.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21</a:t>
            </a:fld>
            <a:endParaRPr lang="en-US" dirty="0"/>
          </a:p>
        </p:txBody>
      </p:sp>
    </p:spTree>
    <p:extLst>
      <p:ext uri="{BB962C8B-B14F-4D97-AF65-F5344CB8AC3E}">
        <p14:creationId xmlns:p14="http://schemas.microsoft.com/office/powerpoint/2010/main" val="87026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point to ask if there are any questions on what should be reported, and discuss why its important to report any concerns.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Also</a:t>
            </a:r>
            <a:r>
              <a:rPr lang="en-US" sz="1200" b="1" kern="1200" baseline="0" dirty="0" smtClean="0">
                <a:solidFill>
                  <a:schemeClr val="tx1"/>
                </a:solidFill>
                <a:effectLst/>
                <a:latin typeface="+mn-lt"/>
                <a:ea typeface="+mn-ea"/>
                <a:cs typeface="+mn-cs"/>
              </a:rPr>
              <a:t> a good point to define </a:t>
            </a:r>
            <a:r>
              <a:rPr lang="en-US" sz="1200" b="1" kern="1200" dirty="0" smtClean="0">
                <a:solidFill>
                  <a:schemeClr val="tx1"/>
                </a:solidFill>
                <a:effectLst/>
                <a:latin typeface="+mn-lt"/>
                <a:ea typeface="+mn-ea"/>
                <a:cs typeface="+mn-cs"/>
              </a:rPr>
              <a:t>“Indicators” further as concerning behaviors, suspicious activities, social media comments, social media pictures, social media threats and other actions that make you uncomfortable.</a:t>
            </a:r>
            <a:endParaRPr lang="en-US" b="1"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22</a:t>
            </a:fld>
            <a:endParaRPr lang="en-US" dirty="0"/>
          </a:p>
        </p:txBody>
      </p:sp>
    </p:spTree>
    <p:extLst>
      <p:ext uri="{BB962C8B-B14F-4D97-AF65-F5344CB8AC3E}">
        <p14:creationId xmlns:p14="http://schemas.microsoft.com/office/powerpoint/2010/main" val="2130518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escalation of the Tucson, AZ shooter in college and in his community prior to the shooting that killed and injured 15 others.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23</a:t>
            </a:fld>
            <a:endParaRPr lang="en-US" dirty="0"/>
          </a:p>
        </p:txBody>
      </p:sp>
    </p:spTree>
    <p:extLst>
      <p:ext uri="{BB962C8B-B14F-4D97-AF65-F5344CB8AC3E}">
        <p14:creationId xmlns:p14="http://schemas.microsoft.com/office/powerpoint/2010/main" val="268306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want to go into a little more detail for each bullet point before moving onto the next one.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5</a:t>
            </a:fld>
            <a:endParaRPr lang="en-US" dirty="0"/>
          </a:p>
        </p:txBody>
      </p:sp>
    </p:spTree>
    <p:extLst>
      <p:ext uri="{BB962C8B-B14F-4D97-AF65-F5344CB8AC3E}">
        <p14:creationId xmlns:p14="http://schemas.microsoft.com/office/powerpoint/2010/main" val="1664367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escalation of the Sandy Hook Elementary shooter with warning signs noticed at his school and in his community prior to the shooting that killed 27 (20 of which were 6 and 7 year olds) and injured 2 others.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24</a:t>
            </a:fld>
            <a:endParaRPr lang="en-US" dirty="0"/>
          </a:p>
        </p:txBody>
      </p:sp>
    </p:spTree>
    <p:extLst>
      <p:ext uri="{BB962C8B-B14F-4D97-AF65-F5344CB8AC3E}">
        <p14:creationId xmlns:p14="http://schemas.microsoft.com/office/powerpoint/2010/main" val="169315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31</a:t>
            </a:fld>
            <a:endParaRPr lang="en-US" dirty="0"/>
          </a:p>
        </p:txBody>
      </p:sp>
    </p:spTree>
    <p:extLst>
      <p:ext uri="{BB962C8B-B14F-4D97-AF65-F5344CB8AC3E}">
        <p14:creationId xmlns:p14="http://schemas.microsoft.com/office/powerpoint/2010/main" val="266412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a:t>
            </a:r>
            <a:r>
              <a:rPr lang="en-US" baseline="0" dirty="0" smtClean="0"/>
              <a:t> be the most important part of safety, threat assessment and prevention as they hear and see things throughout the day in class and in interacting with other students that faculty, staff and administration may not see or hear. As a student, reporting information you have can be a valuable piece of a puzzle in monitoring an at-risk individual.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7</a:t>
            </a:fld>
            <a:endParaRPr lang="en-US" dirty="0"/>
          </a:p>
        </p:txBody>
      </p:sp>
    </p:spTree>
    <p:extLst>
      <p:ext uri="{BB962C8B-B14F-4D97-AF65-F5344CB8AC3E}">
        <p14:creationId xmlns:p14="http://schemas.microsoft.com/office/powerpoint/2010/main" val="376900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have a unique</a:t>
            </a:r>
            <a:r>
              <a:rPr lang="en-US" baseline="0" dirty="0" smtClean="0"/>
              <a:t> perspective when it comes to students and interactions. If a students attendance or grades began to fall out of the ordinary, this could be a sing of something going wrong and faculty will be the first to know about and share such information with the right people.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8</a:t>
            </a:fld>
            <a:endParaRPr lang="en-US" dirty="0"/>
          </a:p>
        </p:txBody>
      </p:sp>
    </p:spTree>
    <p:extLst>
      <p:ext uri="{BB962C8B-B14F-4D97-AF65-F5344CB8AC3E}">
        <p14:creationId xmlns:p14="http://schemas.microsoft.com/office/powerpoint/2010/main" val="42522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also have a unique</a:t>
            </a:r>
            <a:r>
              <a:rPr lang="en-US" baseline="0" dirty="0" smtClean="0"/>
              <a:t> perspective as they may deal with most if not all students in a single day. Reporting concerning behaviors or suspicious activities that they notice and observe can provide even more feedback for the Threat assessment team to consider when making evaluations of an individual current state.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9</a:t>
            </a:fld>
            <a:endParaRPr lang="en-US" dirty="0"/>
          </a:p>
        </p:txBody>
      </p:sp>
    </p:spTree>
    <p:extLst>
      <p:ext uri="{BB962C8B-B14F-4D97-AF65-F5344CB8AC3E}">
        <p14:creationId xmlns:p14="http://schemas.microsoft.com/office/powerpoint/2010/main" val="327675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a:t>
            </a:r>
            <a:r>
              <a:rPr lang="en-US" baseline="0" dirty="0" smtClean="0"/>
              <a:t> can be a students </a:t>
            </a:r>
            <a:r>
              <a:rPr lang="en-US" dirty="0" smtClean="0"/>
              <a:t>best advocate and partnering with your students college as early as possible can help resolve an issue quickly and effectively to ensure your student’s safety. The TIPS platform provides a simple and effective tool for parents to connect with their students</a:t>
            </a:r>
            <a:r>
              <a:rPr lang="en-US" baseline="0" dirty="0" smtClean="0"/>
              <a:t> college team</a:t>
            </a:r>
            <a:r>
              <a:rPr lang="en-US" dirty="0" smtClean="0"/>
              <a:t>, document all incidents and provide a clear audit trail of what the college knows and what actions were taken in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10</a:t>
            </a:fld>
            <a:endParaRPr lang="en-US" dirty="0"/>
          </a:p>
        </p:txBody>
      </p:sp>
    </p:spTree>
    <p:extLst>
      <p:ext uri="{BB962C8B-B14F-4D97-AF65-F5344CB8AC3E}">
        <p14:creationId xmlns:p14="http://schemas.microsoft.com/office/powerpoint/2010/main" val="152507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members</a:t>
            </a:r>
            <a:r>
              <a:rPr lang="en-US" baseline="0" dirty="0" smtClean="0"/>
              <a:t> play a crucial role in threat assessment and incident management as they interact with students and other community college stakeholders outside of the educational setting. The may notice certain warning signs that others may not see while and individual is in class or roaming the halls.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11</a:t>
            </a:fld>
            <a:endParaRPr lang="en-US" dirty="0"/>
          </a:p>
        </p:txBody>
      </p:sp>
    </p:spTree>
    <p:extLst>
      <p:ext uri="{BB962C8B-B14F-4D97-AF65-F5344CB8AC3E}">
        <p14:creationId xmlns:p14="http://schemas.microsoft.com/office/powerpoint/2010/main" val="212228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12</a:t>
            </a:fld>
            <a:endParaRPr lang="en-US" dirty="0"/>
          </a:p>
        </p:txBody>
      </p:sp>
    </p:spTree>
    <p:extLst>
      <p:ext uri="{BB962C8B-B14F-4D97-AF65-F5344CB8AC3E}">
        <p14:creationId xmlns:p14="http://schemas.microsoft.com/office/powerpoint/2010/main" val="311005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college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13</a:t>
            </a:fld>
            <a:endParaRPr lang="en-US" dirty="0"/>
          </a:p>
        </p:txBody>
      </p:sp>
    </p:spTree>
    <p:extLst>
      <p:ext uri="{BB962C8B-B14F-4D97-AF65-F5344CB8AC3E}">
        <p14:creationId xmlns:p14="http://schemas.microsoft.com/office/powerpoint/2010/main" val="178428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34EA3A-AB0A-47BF-A91E-3E14E1612064}" type="datetimeFigureOut">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E5609A-04B1-4B4B-AF4D-5FF128841658}" type="slidenum">
              <a:rPr lang="en-US" smtClean="0"/>
              <a:t>‹#›</a:t>
            </a:fld>
            <a:endParaRPr lang="en-US" dirty="0"/>
          </a:p>
        </p:txBody>
      </p:sp>
    </p:spTree>
    <p:extLst>
      <p:ext uri="{BB962C8B-B14F-4D97-AF65-F5344CB8AC3E}">
        <p14:creationId xmlns:p14="http://schemas.microsoft.com/office/powerpoint/2010/main" val="36232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996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823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1398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970" y="173672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0299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3822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1560" y="2025967"/>
            <a:ext cx="4953000" cy="4150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3160" y="2025967"/>
            <a:ext cx="5013960" cy="4150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9615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7908" y="73088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37909" y="2046923"/>
            <a:ext cx="50260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37908" y="2870835"/>
            <a:ext cx="502602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0298" y="2056448"/>
            <a:ext cx="4876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0298" y="2870835"/>
            <a:ext cx="4876800" cy="32404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19754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1262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4204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56066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01706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8260" y="732789"/>
            <a:ext cx="961644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43660" y="2184558"/>
            <a:ext cx="9591040" cy="40455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8/30/2016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8794" y="6035159"/>
            <a:ext cx="4194412" cy="566977"/>
          </a:xfrm>
          <a:prstGeom prst="rect">
            <a:avLst/>
          </a:prstGeom>
        </p:spPr>
      </p:pic>
    </p:spTree>
    <p:extLst>
      <p:ext uri="{BB962C8B-B14F-4D97-AF65-F5344CB8AC3E}">
        <p14:creationId xmlns:p14="http://schemas.microsoft.com/office/powerpoint/2010/main" val="325710861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85000"/>
              <a:lumOff val="15000"/>
            </a:schemeClr>
          </a:solidFill>
          <a:latin typeface="+mn-lt"/>
          <a:ea typeface="+mn-ea"/>
          <a:cs typeface="Microsoft New Tai Lue"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icrosoft New Tai Lue"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icrosoft New Tai Lue"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icrosoft New Tai Lue"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icrosoft New Tai Lue"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southeast.edu/"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51" b="80702" l="8556" r="83809">
                        <a14:foregroundMark x1="29347" y1="59148" x2="25943" y2="48371"/>
                        <a14:foregroundMark x1="34499" y1="57644" x2="76725" y2="58396"/>
                        <a14:foregroundMark x1="51334" y1="16291" x2="51334" y2="20301"/>
                        <a14:backgroundMark x1="33119" y1="3258" x2="33119" y2="3258"/>
                        <a14:backgroundMark x1="32199" y1="36591" x2="32199" y2="36591"/>
                        <a14:backgroundMark x1="44802" y1="35840" x2="44802" y2="35840"/>
                        <a14:backgroundMark x1="56486" y1="35840" x2="56486" y2="35840"/>
                      </a14:backgroundRemoval>
                    </a14:imgEffect>
                  </a14:imgLayer>
                </a14:imgProps>
              </a:ext>
              <a:ext uri="{28A0092B-C50C-407E-A947-70E740481C1C}">
                <a14:useLocalDpi xmlns:a14="http://schemas.microsoft.com/office/drawing/2010/main" val="0"/>
              </a:ext>
            </a:extLst>
          </a:blip>
          <a:srcRect l="8623" r="20376" b="25294"/>
          <a:stretch/>
        </p:blipFill>
        <p:spPr>
          <a:xfrm>
            <a:off x="1360894" y="1600200"/>
            <a:ext cx="9470212" cy="3657600"/>
          </a:xfrm>
          <a:prstGeom prst="rect">
            <a:avLst/>
          </a:prstGeom>
        </p:spPr>
      </p:pic>
    </p:spTree>
    <p:extLst>
      <p:ext uri="{BB962C8B-B14F-4D97-AF65-F5344CB8AC3E}">
        <p14:creationId xmlns:p14="http://schemas.microsoft.com/office/powerpoint/2010/main" val="19247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002" t="-1" r="9292" b="-827"/>
          <a:stretch/>
        </p:blipFill>
        <p:spPr>
          <a:xfrm>
            <a:off x="1629295" y="1970067"/>
            <a:ext cx="4754880" cy="3763196"/>
          </a:xfrm>
        </p:spPr>
      </p:pic>
      <p:sp>
        <p:nvSpPr>
          <p:cNvPr id="4" name="Content Placeholder 3"/>
          <p:cNvSpPr>
            <a:spLocks noGrp="1"/>
          </p:cNvSpPr>
          <p:nvPr>
            <p:ph sz="half" idx="2"/>
          </p:nvPr>
        </p:nvSpPr>
        <p:spPr>
          <a:xfrm>
            <a:off x="6126480" y="1776167"/>
            <a:ext cx="5013960" cy="4150996"/>
          </a:xfrm>
        </p:spPr>
        <p:txBody>
          <a:bodyPr anchor="ctr">
            <a:normAutofit/>
          </a:bodyPr>
          <a:lstStyle/>
          <a:p>
            <a:pPr marL="0" indent="0" algn="ctr">
              <a:buNone/>
            </a:pPr>
            <a:r>
              <a:rPr lang="en-US" sz="6000" dirty="0" smtClean="0">
                <a:solidFill>
                  <a:srgbClr val="2062AE"/>
                </a:solidFill>
              </a:rPr>
              <a:t>Parents</a:t>
            </a:r>
            <a:endParaRPr lang="en-US" sz="6000" dirty="0">
              <a:solidFill>
                <a:srgbClr val="2062AE"/>
              </a:solidFill>
            </a:endParaRPr>
          </a:p>
        </p:txBody>
      </p:sp>
    </p:spTree>
    <p:extLst>
      <p:ext uri="{BB962C8B-B14F-4D97-AF65-F5344CB8AC3E}">
        <p14:creationId xmlns:p14="http://schemas.microsoft.com/office/powerpoint/2010/main" val="21073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sp>
        <p:nvSpPr>
          <p:cNvPr id="4" name="Content Placeholder 3"/>
          <p:cNvSpPr>
            <a:spLocks noGrp="1"/>
          </p:cNvSpPr>
          <p:nvPr>
            <p:ph sz="half" idx="2"/>
          </p:nvPr>
        </p:nvSpPr>
        <p:spPr>
          <a:xfrm>
            <a:off x="6509826" y="1767352"/>
            <a:ext cx="4420749" cy="4267200"/>
          </a:xfrm>
        </p:spPr>
        <p:txBody>
          <a:bodyPr anchor="ctr">
            <a:normAutofit/>
          </a:bodyPr>
          <a:lstStyle/>
          <a:p>
            <a:pPr marL="0" indent="0" algn="ctr">
              <a:buNone/>
            </a:pPr>
            <a:r>
              <a:rPr lang="en-US" sz="6000" spc="-150" dirty="0" smtClean="0">
                <a:solidFill>
                  <a:srgbClr val="2062AE"/>
                </a:solidFill>
              </a:rPr>
              <a:t>Community Members</a:t>
            </a:r>
            <a:endParaRPr lang="en-US" sz="6000" spc="-150" dirty="0">
              <a:solidFill>
                <a:srgbClr val="2062A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917" y="2915489"/>
            <a:ext cx="3307404" cy="228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839" y="1905000"/>
            <a:ext cx="3048000" cy="2286000"/>
          </a:xfrm>
          <a:prstGeom prst="rect">
            <a:avLst/>
          </a:prstGeom>
        </p:spPr>
      </p:pic>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3263772" y="3900952"/>
            <a:ext cx="2992507" cy="1989570"/>
          </a:xfrm>
        </p:spPr>
      </p:pic>
    </p:spTree>
    <p:extLst>
      <p:ext uri="{BB962C8B-B14F-4D97-AF65-F5344CB8AC3E}">
        <p14:creationId xmlns:p14="http://schemas.microsoft.com/office/powerpoint/2010/main" val="247199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77" y="1720938"/>
            <a:ext cx="10515600" cy="2852737"/>
          </a:xfrm>
        </p:spPr>
        <p:txBody>
          <a:bodyPr anchor="ctr">
            <a:normAutofit/>
          </a:bodyPr>
          <a:lstStyle/>
          <a:p>
            <a:r>
              <a:rPr lang="en-US" sz="8000" dirty="0" smtClean="0"/>
              <a:t>What to report…</a:t>
            </a:r>
            <a:endParaRPr lang="en-US" sz="8000" dirty="0"/>
          </a:p>
        </p:txBody>
      </p:sp>
      <p:sp>
        <p:nvSpPr>
          <p:cNvPr id="3" name="Rectangle 2"/>
          <p:cNvSpPr/>
          <p:nvPr/>
        </p:nvSpPr>
        <p:spPr>
          <a:xfrm>
            <a:off x="2272742" y="4573675"/>
            <a:ext cx="7646517" cy="646331"/>
          </a:xfrm>
          <a:prstGeom prst="rect">
            <a:avLst/>
          </a:prstGeom>
        </p:spPr>
        <p:txBody>
          <a:bodyPr wrap="none">
            <a:spAutoFit/>
          </a:bodyPr>
          <a:lstStyle/>
          <a:p>
            <a:r>
              <a:rPr lang="en-US" sz="3600" dirty="0"/>
              <a:t>Any kind of non-emergency information</a:t>
            </a:r>
          </a:p>
        </p:txBody>
      </p:sp>
    </p:spTree>
    <p:extLst>
      <p:ext uri="{BB962C8B-B14F-4D97-AF65-F5344CB8AC3E}">
        <p14:creationId xmlns:p14="http://schemas.microsoft.com/office/powerpoint/2010/main" val="213503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can </a:t>
            </a:r>
            <a:r>
              <a:rPr lang="en-US" dirty="0"/>
              <a:t>be reported?</a:t>
            </a:r>
          </a:p>
        </p:txBody>
      </p:sp>
      <p:grpSp>
        <p:nvGrpSpPr>
          <p:cNvPr id="3" name="Group 2"/>
          <p:cNvGrpSpPr/>
          <p:nvPr/>
        </p:nvGrpSpPr>
        <p:grpSpPr>
          <a:xfrm>
            <a:off x="3017518" y="1725840"/>
            <a:ext cx="6217920" cy="4256591"/>
            <a:chOff x="3017518" y="1725841"/>
            <a:chExt cx="6217920" cy="4256591"/>
          </a:xfrm>
        </p:grpSpPr>
        <p:sp>
          <p:nvSpPr>
            <p:cNvPr id="15" name="Rectangle 14"/>
            <p:cNvSpPr/>
            <p:nvPr/>
          </p:nvSpPr>
          <p:spPr bwMode="auto">
            <a:xfrm>
              <a:off x="3017520" y="3851821"/>
              <a:ext cx="3108960"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Cyber </a:t>
              </a:r>
              <a:r>
                <a:rPr lang="en-US" sz="4000" dirty="0">
                  <a:solidFill>
                    <a:schemeClr val="bg1"/>
                  </a:solidFill>
                  <a:latin typeface="Impact" panose="020B0806030902050204" pitchFamily="34" charset="0"/>
                </a:rPr>
                <a:t>Threat/Abuse</a:t>
              </a:r>
            </a:p>
          </p:txBody>
        </p:sp>
        <p:sp>
          <p:nvSpPr>
            <p:cNvPr id="20" name="Rectangle 19"/>
            <p:cNvSpPr/>
            <p:nvPr/>
          </p:nvSpPr>
          <p:spPr bwMode="auto">
            <a:xfrm>
              <a:off x="6126478" y="3856452"/>
              <a:ext cx="3108960"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Harassment</a:t>
              </a:r>
              <a:endParaRPr lang="en-US" sz="4000" dirty="0">
                <a:solidFill>
                  <a:schemeClr val="bg1"/>
                </a:solidFill>
                <a:latin typeface="Impact" panose="020B0806030902050204" pitchFamily="34" charset="0"/>
              </a:endParaRPr>
            </a:p>
          </p:txBody>
        </p:sp>
        <p:sp>
          <p:nvSpPr>
            <p:cNvPr id="8" name="Rectangle 7"/>
            <p:cNvSpPr/>
            <p:nvPr/>
          </p:nvSpPr>
          <p:spPr bwMode="auto">
            <a:xfrm>
              <a:off x="6126478" y="1725841"/>
              <a:ext cx="3108960"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Impact" panose="020B0806030902050204" pitchFamily="34" charset="0"/>
                </a:rPr>
                <a:t>Assaults</a:t>
              </a:r>
              <a:endParaRPr lang="en-US" sz="3700" dirty="0">
                <a:solidFill>
                  <a:schemeClr val="bg1"/>
                </a:solidFill>
                <a:latin typeface="Impact" panose="020B0806030902050204" pitchFamily="34" charset="0"/>
              </a:endParaRPr>
            </a:p>
          </p:txBody>
        </p:sp>
        <p:sp>
          <p:nvSpPr>
            <p:cNvPr id="9" name="Rectangle 8"/>
            <p:cNvSpPr/>
            <p:nvPr/>
          </p:nvSpPr>
          <p:spPr bwMode="auto">
            <a:xfrm>
              <a:off x="3017518" y="1735103"/>
              <a:ext cx="3108960"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Academic Plagiarism and Dishonesty</a:t>
              </a:r>
              <a:endParaRPr lang="en-US" sz="3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40809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can </a:t>
            </a:r>
            <a:r>
              <a:rPr lang="en-US" dirty="0"/>
              <a:t>be reported?</a:t>
            </a:r>
          </a:p>
        </p:txBody>
      </p:sp>
      <p:grpSp>
        <p:nvGrpSpPr>
          <p:cNvPr id="20" name="Group 19"/>
          <p:cNvGrpSpPr/>
          <p:nvPr/>
        </p:nvGrpSpPr>
        <p:grpSpPr>
          <a:xfrm>
            <a:off x="3017520" y="1762299"/>
            <a:ext cx="6217920" cy="4251960"/>
            <a:chOff x="1442852" y="1446415"/>
            <a:chExt cx="7056315" cy="4854632"/>
          </a:xfrm>
        </p:grpSpPr>
        <p:sp>
          <p:nvSpPr>
            <p:cNvPr id="21" name="Rectangle 20"/>
            <p:cNvSpPr/>
            <p:nvPr/>
          </p:nvSpPr>
          <p:spPr bwMode="auto">
            <a:xfrm>
              <a:off x="1442853" y="1446415"/>
              <a:ext cx="3528157" cy="2427316"/>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Suicidal Thoughts and Self Abuse</a:t>
              </a:r>
              <a:endParaRPr lang="en-US" sz="3600" dirty="0">
                <a:solidFill>
                  <a:schemeClr val="bg1"/>
                </a:solidFill>
                <a:latin typeface="Impact" panose="020B0806030902050204" pitchFamily="34" charset="0"/>
              </a:endParaRPr>
            </a:p>
          </p:txBody>
        </p:sp>
        <p:sp>
          <p:nvSpPr>
            <p:cNvPr id="22" name="Rectangle 21"/>
            <p:cNvSpPr/>
            <p:nvPr/>
          </p:nvSpPr>
          <p:spPr bwMode="auto">
            <a:xfrm>
              <a:off x="4971010" y="1446415"/>
              <a:ext cx="3528157" cy="2427316"/>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Stalking</a:t>
              </a:r>
              <a:endParaRPr lang="en-US" sz="4000" dirty="0">
                <a:solidFill>
                  <a:schemeClr val="bg1"/>
                </a:solidFill>
                <a:latin typeface="Impact" panose="020B0806030902050204" pitchFamily="34" charset="0"/>
              </a:endParaRPr>
            </a:p>
          </p:txBody>
        </p:sp>
        <p:sp>
          <p:nvSpPr>
            <p:cNvPr id="23" name="Rectangle 22"/>
            <p:cNvSpPr/>
            <p:nvPr/>
          </p:nvSpPr>
          <p:spPr bwMode="auto">
            <a:xfrm>
              <a:off x="1442852" y="3873731"/>
              <a:ext cx="3528157" cy="2427316"/>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Sex Offenses</a:t>
              </a:r>
              <a:endParaRPr lang="en-US" sz="4000" dirty="0">
                <a:solidFill>
                  <a:schemeClr val="bg1"/>
                </a:solidFill>
                <a:latin typeface="Impact" panose="020B0806030902050204" pitchFamily="34" charset="0"/>
              </a:endParaRPr>
            </a:p>
          </p:txBody>
        </p:sp>
        <p:sp>
          <p:nvSpPr>
            <p:cNvPr id="24" name="Rectangle 23"/>
            <p:cNvSpPr/>
            <p:nvPr/>
          </p:nvSpPr>
          <p:spPr bwMode="auto">
            <a:xfrm>
              <a:off x="4971009" y="3873731"/>
              <a:ext cx="3528157" cy="2427316"/>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Safety and Security Issues</a:t>
              </a:r>
              <a:endParaRPr lang="en-US" sz="3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88669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can </a:t>
            </a:r>
            <a:r>
              <a:rPr lang="en-US" dirty="0"/>
              <a:t>be reported?</a:t>
            </a:r>
          </a:p>
        </p:txBody>
      </p:sp>
      <p:grpSp>
        <p:nvGrpSpPr>
          <p:cNvPr id="3" name="Group 2"/>
          <p:cNvGrpSpPr/>
          <p:nvPr/>
        </p:nvGrpSpPr>
        <p:grpSpPr>
          <a:xfrm>
            <a:off x="3017520" y="1745673"/>
            <a:ext cx="6217919" cy="4251960"/>
            <a:chOff x="3017520" y="1745673"/>
            <a:chExt cx="6217919" cy="4251960"/>
          </a:xfrm>
        </p:grpSpPr>
        <p:sp>
          <p:nvSpPr>
            <p:cNvPr id="17" name="Rectangle 16"/>
            <p:cNvSpPr/>
            <p:nvPr/>
          </p:nvSpPr>
          <p:spPr bwMode="auto">
            <a:xfrm>
              <a:off x="3017520" y="1745673"/>
              <a:ext cx="3108960"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Tobacco </a:t>
              </a:r>
              <a:r>
                <a:rPr lang="en-US" sz="4000" dirty="0" smtClean="0">
                  <a:solidFill>
                    <a:schemeClr val="bg1"/>
                  </a:solidFill>
                  <a:latin typeface="Impact" panose="020B0806030902050204" pitchFamily="34" charset="0"/>
                </a:rPr>
                <a:t>Violations</a:t>
              </a:r>
              <a:endParaRPr lang="en-US" sz="4000" dirty="0">
                <a:solidFill>
                  <a:schemeClr val="bg1"/>
                </a:solidFill>
                <a:latin typeface="Impact" panose="020B0806030902050204" pitchFamily="34" charset="0"/>
              </a:endParaRPr>
            </a:p>
          </p:txBody>
        </p:sp>
        <p:sp>
          <p:nvSpPr>
            <p:cNvPr id="19" name="Rectangle 18"/>
            <p:cNvSpPr/>
            <p:nvPr/>
          </p:nvSpPr>
          <p:spPr bwMode="auto">
            <a:xfrm>
              <a:off x="3017520" y="3871653"/>
              <a:ext cx="3108960"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Weapons</a:t>
              </a:r>
            </a:p>
          </p:txBody>
        </p:sp>
        <p:sp>
          <p:nvSpPr>
            <p:cNvPr id="20" name="Rectangle 19"/>
            <p:cNvSpPr/>
            <p:nvPr/>
          </p:nvSpPr>
          <p:spPr bwMode="auto">
            <a:xfrm>
              <a:off x="6126479" y="3871653"/>
              <a:ext cx="3108960"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Drugs or Alcohol Violations</a:t>
              </a:r>
              <a:endParaRPr lang="en-US" sz="3600" dirty="0">
                <a:solidFill>
                  <a:schemeClr val="bg1"/>
                </a:solidFill>
                <a:latin typeface="Impact" panose="020B0806030902050204" pitchFamily="34" charset="0"/>
              </a:endParaRPr>
            </a:p>
          </p:txBody>
        </p:sp>
        <p:sp>
          <p:nvSpPr>
            <p:cNvPr id="8" name="Rectangle 7"/>
            <p:cNvSpPr/>
            <p:nvPr/>
          </p:nvSpPr>
          <p:spPr bwMode="auto">
            <a:xfrm>
              <a:off x="6126479" y="1745673"/>
              <a:ext cx="3108960"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Accident or Injury</a:t>
              </a:r>
              <a:endParaRPr lang="en-US" sz="40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1643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can </a:t>
            </a:r>
            <a:r>
              <a:rPr lang="en-US" dirty="0"/>
              <a:t>be reported?</a:t>
            </a:r>
          </a:p>
        </p:txBody>
      </p:sp>
      <p:grpSp>
        <p:nvGrpSpPr>
          <p:cNvPr id="3" name="Group 2"/>
          <p:cNvGrpSpPr/>
          <p:nvPr/>
        </p:nvGrpSpPr>
        <p:grpSpPr>
          <a:xfrm>
            <a:off x="3017516" y="1745674"/>
            <a:ext cx="6217919" cy="4251960"/>
            <a:chOff x="3017516" y="1745674"/>
            <a:chExt cx="6217919" cy="4251960"/>
          </a:xfrm>
        </p:grpSpPr>
        <p:sp>
          <p:nvSpPr>
            <p:cNvPr id="17" name="Rectangle 16"/>
            <p:cNvSpPr/>
            <p:nvPr/>
          </p:nvSpPr>
          <p:spPr bwMode="auto">
            <a:xfrm>
              <a:off x="6126476" y="1745674"/>
              <a:ext cx="3108959"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Medical </a:t>
              </a:r>
              <a:r>
                <a:rPr lang="en-US" sz="4000" dirty="0">
                  <a:solidFill>
                    <a:schemeClr val="bg1"/>
                  </a:solidFill>
                  <a:latin typeface="Impact" panose="020B0806030902050204" pitchFamily="34" charset="0"/>
                </a:rPr>
                <a:t>Incident Report</a:t>
              </a:r>
            </a:p>
          </p:txBody>
        </p:sp>
        <p:sp>
          <p:nvSpPr>
            <p:cNvPr id="19" name="Rectangle 18"/>
            <p:cNvSpPr/>
            <p:nvPr/>
          </p:nvSpPr>
          <p:spPr bwMode="auto">
            <a:xfrm>
              <a:off x="6126475" y="3871654"/>
              <a:ext cx="3108959"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Trespassing</a:t>
              </a:r>
              <a:endParaRPr lang="en-US" sz="4000" dirty="0">
                <a:solidFill>
                  <a:schemeClr val="bg1"/>
                </a:solidFill>
                <a:latin typeface="Impact" panose="020B0806030902050204" pitchFamily="34" charset="0"/>
              </a:endParaRPr>
            </a:p>
          </p:txBody>
        </p:sp>
        <p:sp>
          <p:nvSpPr>
            <p:cNvPr id="8" name="Rectangle 7"/>
            <p:cNvSpPr/>
            <p:nvPr/>
          </p:nvSpPr>
          <p:spPr bwMode="auto">
            <a:xfrm>
              <a:off x="3017518" y="1745674"/>
              <a:ext cx="3108960"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Burglary</a:t>
              </a:r>
              <a:r>
                <a:rPr lang="en-US" sz="4000" dirty="0" smtClean="0">
                  <a:solidFill>
                    <a:schemeClr val="bg1"/>
                  </a:solidFill>
                  <a:latin typeface="Impact" panose="020B0806030902050204" pitchFamily="34" charset="0"/>
                </a:rPr>
                <a:t>/</a:t>
              </a:r>
            </a:p>
            <a:p>
              <a:pPr algn="ctr"/>
              <a:r>
                <a:rPr lang="en-US" sz="4000" dirty="0" smtClean="0">
                  <a:solidFill>
                    <a:schemeClr val="bg1"/>
                  </a:solidFill>
                  <a:latin typeface="Impact" panose="020B0806030902050204" pitchFamily="34" charset="0"/>
                </a:rPr>
                <a:t>Theft</a:t>
              </a:r>
              <a:endParaRPr lang="en-US" sz="4000" dirty="0">
                <a:solidFill>
                  <a:schemeClr val="bg1"/>
                </a:solidFill>
                <a:latin typeface="Impact" panose="020B0806030902050204" pitchFamily="34" charset="0"/>
              </a:endParaRPr>
            </a:p>
          </p:txBody>
        </p:sp>
        <p:sp>
          <p:nvSpPr>
            <p:cNvPr id="9" name="Rectangle 8"/>
            <p:cNvSpPr/>
            <p:nvPr/>
          </p:nvSpPr>
          <p:spPr bwMode="auto">
            <a:xfrm>
              <a:off x="3017516" y="3871654"/>
              <a:ext cx="3108959"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Vandalism</a:t>
              </a:r>
            </a:p>
          </p:txBody>
        </p:sp>
      </p:grpSp>
    </p:spTree>
    <p:extLst>
      <p:ext uri="{BB962C8B-B14F-4D97-AF65-F5344CB8AC3E}">
        <p14:creationId xmlns:p14="http://schemas.microsoft.com/office/powerpoint/2010/main" val="12623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can </a:t>
            </a:r>
            <a:r>
              <a:rPr lang="en-US" dirty="0"/>
              <a:t>be reported?</a:t>
            </a:r>
          </a:p>
        </p:txBody>
      </p:sp>
      <p:grpSp>
        <p:nvGrpSpPr>
          <p:cNvPr id="3" name="Group 2"/>
          <p:cNvGrpSpPr/>
          <p:nvPr/>
        </p:nvGrpSpPr>
        <p:grpSpPr>
          <a:xfrm>
            <a:off x="3017520" y="1729045"/>
            <a:ext cx="6217919" cy="4251960"/>
            <a:chOff x="3017520" y="1729045"/>
            <a:chExt cx="6217919" cy="4251960"/>
          </a:xfrm>
        </p:grpSpPr>
        <p:sp>
          <p:nvSpPr>
            <p:cNvPr id="17" name="Rectangle 16"/>
            <p:cNvSpPr/>
            <p:nvPr/>
          </p:nvSpPr>
          <p:spPr bwMode="auto">
            <a:xfrm>
              <a:off x="3017520" y="1729045"/>
              <a:ext cx="3108960"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Disturbances</a:t>
              </a:r>
              <a:endParaRPr lang="en-US" sz="4000" dirty="0">
                <a:solidFill>
                  <a:schemeClr val="bg1"/>
                </a:solidFill>
                <a:latin typeface="Impact" panose="020B0806030902050204" pitchFamily="34" charset="0"/>
              </a:endParaRPr>
            </a:p>
          </p:txBody>
        </p:sp>
        <p:sp>
          <p:nvSpPr>
            <p:cNvPr id="19" name="Rectangle 18"/>
            <p:cNvSpPr/>
            <p:nvPr/>
          </p:nvSpPr>
          <p:spPr bwMode="auto">
            <a:xfrm>
              <a:off x="3017520" y="3855025"/>
              <a:ext cx="3108960" cy="2125980"/>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smtClean="0">
                  <a:solidFill>
                    <a:schemeClr val="bg1"/>
                  </a:solidFill>
                  <a:latin typeface="Impact" panose="020B0806030902050204" pitchFamily="34" charset="0"/>
                </a:rPr>
                <a:t>Fire </a:t>
              </a:r>
            </a:p>
            <a:p>
              <a:pPr algn="ctr"/>
              <a:r>
                <a:rPr lang="en-US" sz="3200" dirty="0" smtClean="0">
                  <a:solidFill>
                    <a:schemeClr val="bg1"/>
                  </a:solidFill>
                  <a:latin typeface="Impact" panose="020B0806030902050204" pitchFamily="34" charset="0"/>
                </a:rPr>
                <a:t>(not in progress)</a:t>
              </a:r>
              <a:endParaRPr lang="en-US" sz="3200" dirty="0">
                <a:solidFill>
                  <a:schemeClr val="bg1"/>
                </a:solidFill>
                <a:latin typeface="Impact" panose="020B0806030902050204" pitchFamily="34" charset="0"/>
              </a:endParaRPr>
            </a:p>
          </p:txBody>
        </p:sp>
        <p:sp>
          <p:nvSpPr>
            <p:cNvPr id="20" name="Rectangle 19"/>
            <p:cNvSpPr/>
            <p:nvPr/>
          </p:nvSpPr>
          <p:spPr bwMode="auto">
            <a:xfrm>
              <a:off x="6126479" y="3855025"/>
              <a:ext cx="3108960" cy="2125980"/>
            </a:xfrm>
            <a:prstGeom prst="rect">
              <a:avLst/>
            </a:prstGeom>
            <a:solidFill>
              <a:schemeClr val="accent5"/>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W</a:t>
              </a:r>
              <a:r>
                <a:rPr lang="en-US" sz="4000" dirty="0" smtClean="0">
                  <a:solidFill>
                    <a:schemeClr val="bg1"/>
                  </a:solidFill>
                  <a:latin typeface="Impact" panose="020B0806030902050204" pitchFamily="34" charset="0"/>
                </a:rPr>
                <a:t>orkplace </a:t>
              </a:r>
              <a:r>
                <a:rPr lang="en-US" sz="4000" dirty="0">
                  <a:solidFill>
                    <a:schemeClr val="bg1"/>
                  </a:solidFill>
                  <a:latin typeface="Impact" panose="020B0806030902050204" pitchFamily="34" charset="0"/>
                </a:rPr>
                <a:t>Issues or Concerns</a:t>
              </a:r>
            </a:p>
          </p:txBody>
        </p:sp>
        <p:sp>
          <p:nvSpPr>
            <p:cNvPr id="8" name="Rectangle 7"/>
            <p:cNvSpPr/>
            <p:nvPr/>
          </p:nvSpPr>
          <p:spPr bwMode="auto">
            <a:xfrm>
              <a:off x="6126478" y="1729045"/>
              <a:ext cx="3108959" cy="2125980"/>
            </a:xfrm>
            <a:prstGeom prst="rect">
              <a:avLst/>
            </a:prstGeom>
            <a:solidFill>
              <a:srgbClr val="4E67C8"/>
            </a:solidFill>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Vehicle Incident/ Accident/ Injury</a:t>
              </a:r>
              <a:endParaRPr lang="en-US" sz="3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1418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can </a:t>
            </a:r>
            <a:r>
              <a:rPr lang="en-US" dirty="0"/>
              <a:t>be reported?</a:t>
            </a:r>
          </a:p>
        </p:txBody>
      </p:sp>
      <p:grpSp>
        <p:nvGrpSpPr>
          <p:cNvPr id="3" name="Group 2"/>
          <p:cNvGrpSpPr/>
          <p:nvPr/>
        </p:nvGrpSpPr>
        <p:grpSpPr>
          <a:xfrm>
            <a:off x="3017520" y="1729045"/>
            <a:ext cx="6217919" cy="4251960"/>
            <a:chOff x="3017520" y="1729045"/>
            <a:chExt cx="6217919" cy="4251960"/>
          </a:xfrm>
        </p:grpSpPr>
        <p:sp>
          <p:nvSpPr>
            <p:cNvPr id="17" name="Rectangle 16"/>
            <p:cNvSpPr/>
            <p:nvPr/>
          </p:nvSpPr>
          <p:spPr bwMode="auto">
            <a:xfrm>
              <a:off x="3017520" y="1729045"/>
              <a:ext cx="3108960" cy="2125980"/>
            </a:xfrm>
            <a:prstGeom prst="rect">
              <a:avLst/>
            </a:prstGeom>
            <a:solidFill>
              <a:srgbClr val="4E67C8"/>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Concerning Behaviors</a:t>
              </a:r>
            </a:p>
          </p:txBody>
        </p:sp>
        <p:sp>
          <p:nvSpPr>
            <p:cNvPr id="19" name="Rectangle 18"/>
            <p:cNvSpPr/>
            <p:nvPr/>
          </p:nvSpPr>
          <p:spPr bwMode="auto">
            <a:xfrm>
              <a:off x="3017520" y="3855025"/>
              <a:ext cx="3108960" cy="2125980"/>
            </a:xfrm>
            <a:prstGeom prst="rect">
              <a:avLst/>
            </a:prstGeom>
            <a:solidFill>
              <a:schemeClr val="accent5"/>
            </a:solidFill>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4000" dirty="0">
                  <a:solidFill>
                    <a:schemeClr val="bg1"/>
                  </a:solidFill>
                  <a:latin typeface="Impact" panose="020B0806030902050204" pitchFamily="34" charset="0"/>
                </a:rPr>
                <a:t>Suspected </a:t>
              </a:r>
              <a:r>
                <a:rPr lang="en-US" sz="4000" dirty="0" smtClean="0">
                  <a:solidFill>
                    <a:schemeClr val="bg1"/>
                  </a:solidFill>
                  <a:latin typeface="Impact" panose="020B0806030902050204" pitchFamily="34" charset="0"/>
                </a:rPr>
                <a:t>Abuse</a:t>
              </a:r>
              <a:r>
                <a:rPr lang="en-US" sz="4000" dirty="0">
                  <a:solidFill>
                    <a:schemeClr val="bg1"/>
                  </a:solidFill>
                  <a:latin typeface="Impact" panose="020B0806030902050204" pitchFamily="34" charset="0"/>
                </a:rPr>
                <a:t> </a:t>
              </a:r>
              <a:r>
                <a:rPr lang="en-US" sz="4000" dirty="0" smtClean="0">
                  <a:solidFill>
                    <a:schemeClr val="bg1"/>
                  </a:solidFill>
                  <a:latin typeface="Impact" panose="020B0806030902050204" pitchFamily="34" charset="0"/>
                </a:rPr>
                <a:t>or</a:t>
              </a:r>
            </a:p>
            <a:p>
              <a:pPr algn="ctr"/>
              <a:r>
                <a:rPr lang="en-US" sz="4000" dirty="0" smtClean="0">
                  <a:solidFill>
                    <a:schemeClr val="bg1"/>
                  </a:solidFill>
                  <a:latin typeface="Impact" panose="020B0806030902050204" pitchFamily="34" charset="0"/>
                </a:rPr>
                <a:t>Neglect</a:t>
              </a:r>
              <a:endParaRPr lang="en-US" sz="4000" dirty="0">
                <a:solidFill>
                  <a:schemeClr val="bg1"/>
                </a:solidFill>
                <a:latin typeface="Impact" panose="020B0806030902050204" pitchFamily="34" charset="0"/>
              </a:endParaRPr>
            </a:p>
          </p:txBody>
        </p:sp>
        <p:sp>
          <p:nvSpPr>
            <p:cNvPr id="20" name="Rectangle 19"/>
            <p:cNvSpPr/>
            <p:nvPr/>
          </p:nvSpPr>
          <p:spPr bwMode="auto">
            <a:xfrm>
              <a:off x="6126479" y="3855025"/>
              <a:ext cx="3108960" cy="2125980"/>
            </a:xfrm>
            <a:prstGeom prst="rect">
              <a:avLst/>
            </a:prstGeom>
            <a:solidFill>
              <a:srgbClr val="4E67C8"/>
            </a:solidFill>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Inappropriate Student/ Faculty Relationships</a:t>
              </a:r>
              <a:endParaRPr lang="en-US" sz="3600" dirty="0">
                <a:solidFill>
                  <a:schemeClr val="bg1"/>
                </a:solidFill>
                <a:latin typeface="Impact" panose="020B0806030902050204" pitchFamily="34" charset="0"/>
              </a:endParaRPr>
            </a:p>
          </p:txBody>
        </p:sp>
        <p:sp>
          <p:nvSpPr>
            <p:cNvPr id="8" name="Rectangle 7"/>
            <p:cNvSpPr/>
            <p:nvPr/>
          </p:nvSpPr>
          <p:spPr bwMode="auto">
            <a:xfrm>
              <a:off x="6126478" y="1729045"/>
              <a:ext cx="3108959" cy="2125980"/>
            </a:xfrm>
            <a:prstGeom prst="rect">
              <a:avLst/>
            </a:prstGeom>
            <a:solidFill>
              <a:schemeClr val="accent5"/>
            </a:solidFill>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Impact" panose="020B0806030902050204" pitchFamily="34" charset="0"/>
                </a:rPr>
                <a:t>Domestic, Dating and Relationship </a:t>
              </a:r>
              <a:r>
                <a:rPr lang="en-US" sz="3600" dirty="0">
                  <a:solidFill>
                    <a:schemeClr val="bg1"/>
                  </a:solidFill>
                  <a:latin typeface="Impact" panose="020B0806030902050204" pitchFamily="34" charset="0"/>
                </a:rPr>
                <a:t>Violence</a:t>
              </a:r>
            </a:p>
          </p:txBody>
        </p:sp>
      </p:grpSp>
    </p:spTree>
    <p:extLst>
      <p:ext uri="{BB962C8B-B14F-4D97-AF65-F5344CB8AC3E}">
        <p14:creationId xmlns:p14="http://schemas.microsoft.com/office/powerpoint/2010/main" val="22123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INDICATORS that </a:t>
            </a:r>
            <a:r>
              <a:rPr lang="en-US" dirty="0"/>
              <a:t>we need to know about</a:t>
            </a:r>
          </a:p>
        </p:txBody>
      </p:sp>
      <p:sp>
        <p:nvSpPr>
          <p:cNvPr id="3" name="Content Placeholder 2"/>
          <p:cNvSpPr>
            <a:spLocks noGrp="1"/>
          </p:cNvSpPr>
          <p:nvPr>
            <p:ph idx="1"/>
          </p:nvPr>
        </p:nvSpPr>
        <p:spPr>
          <a:xfrm>
            <a:off x="1343660" y="2018308"/>
            <a:ext cx="9591040" cy="4045586"/>
          </a:xfrm>
        </p:spPr>
        <p:txBody>
          <a:bodyPr>
            <a:normAutofit/>
          </a:bodyPr>
          <a:lstStyle/>
          <a:p>
            <a:pPr>
              <a:spcAft>
                <a:spcPts val="1200"/>
              </a:spcAft>
            </a:pPr>
            <a:r>
              <a:rPr lang="en-US" dirty="0" smtClean="0"/>
              <a:t>Unusual </a:t>
            </a:r>
            <a:r>
              <a:rPr lang="en-US" dirty="0"/>
              <a:t>or abrupt changes in behaviors, mood, personal hygiene or appearance</a:t>
            </a:r>
          </a:p>
          <a:p>
            <a:pPr>
              <a:spcAft>
                <a:spcPts val="1200"/>
              </a:spcAft>
            </a:pPr>
            <a:r>
              <a:rPr lang="en-US" dirty="0"/>
              <a:t>Extreme reaction to a loss or traumatic event;</a:t>
            </a:r>
          </a:p>
          <a:p>
            <a:pPr>
              <a:spcAft>
                <a:spcPts val="1200"/>
              </a:spcAft>
            </a:pPr>
            <a:r>
              <a:rPr lang="en-US" dirty="0"/>
              <a:t>Preoccupation with weapons, violent events, or persons who have engaged in violent acts;</a:t>
            </a:r>
          </a:p>
          <a:p>
            <a:pPr>
              <a:spcAft>
                <a:spcPts val="1200"/>
              </a:spcAft>
            </a:pPr>
            <a:r>
              <a:rPr lang="en-US" dirty="0"/>
              <a:t>Uncharacteristically poor performance at school or job;</a:t>
            </a:r>
          </a:p>
          <a:p>
            <a:pPr marL="0" indent="0">
              <a:spcAft>
                <a:spcPts val="1200"/>
              </a:spcAft>
              <a:buNone/>
            </a:pPr>
            <a:endParaRPr lang="en-US" dirty="0"/>
          </a:p>
        </p:txBody>
      </p:sp>
    </p:spTree>
    <p:extLst>
      <p:ext uri="{BB962C8B-B14F-4D97-AF65-F5344CB8AC3E}">
        <p14:creationId xmlns:p14="http://schemas.microsoft.com/office/powerpoint/2010/main" val="16234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719" y="2276909"/>
            <a:ext cx="10133215" cy="23876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4400" b="1" spc="300"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t>THE</a:t>
            </a:r>
            <a:r>
              <a:rPr lang="en-US" sz="14900" b="1"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t> </a:t>
            </a:r>
            <a:br>
              <a:rPr lang="en-US" sz="14900" b="1"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br>
            <a:r>
              <a:rPr lang="en-US" sz="14900" b="1" spc="300"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t>TIPS</a:t>
            </a:r>
            <a:r>
              <a:rPr lang="en-US" sz="14900" b="1"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t> </a:t>
            </a:r>
            <a:br>
              <a:rPr lang="en-US" sz="14900" b="1"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br>
            <a:r>
              <a:rPr lang="en-US" sz="5400" b="1" spc="300" dirty="0">
                <a:ln/>
                <a:solidFill>
                  <a:schemeClr val="tx1">
                    <a:lumMod val="75000"/>
                    <a:lumOff val="25000"/>
                  </a:schemeClr>
                </a:solidFill>
                <a:latin typeface="Impact" panose="020B0806030902050204" pitchFamily="34" charset="0"/>
                <a:ea typeface="Verdana" panose="020B0604030504040204" pitchFamily="34" charset="0"/>
                <a:cs typeface="Narkisim" panose="020E0502050101010101" pitchFamily="34" charset="-79"/>
              </a:rPr>
              <a:t>PREVENTION PLATFORM</a:t>
            </a:r>
          </a:p>
        </p:txBody>
      </p:sp>
      <p:sp>
        <p:nvSpPr>
          <p:cNvPr id="3" name="Subtitle 2"/>
          <p:cNvSpPr>
            <a:spLocks noGrp="1"/>
          </p:cNvSpPr>
          <p:nvPr>
            <p:ph type="subTitle" idx="1"/>
          </p:nvPr>
        </p:nvSpPr>
        <p:spPr>
          <a:xfrm>
            <a:off x="1524000" y="5237018"/>
            <a:ext cx="9144000" cy="764771"/>
          </a:xfrm>
        </p:spPr>
        <p:txBody>
          <a:bodyPr>
            <a:normAutofit/>
          </a:bodyPr>
          <a:lstStyle/>
          <a:p>
            <a:r>
              <a:rPr lang="en-US" sz="2800" b="1" dirty="0" smtClean="0">
                <a:solidFill>
                  <a:schemeClr val="tx1">
                    <a:lumMod val="85000"/>
                    <a:lumOff val="15000"/>
                  </a:schemeClr>
                </a:solidFill>
                <a:latin typeface="+mn-lt"/>
              </a:rPr>
              <a:t>Live at Southeast Community College since July 2015. </a:t>
            </a:r>
            <a:endParaRPr lang="en-US" sz="2800" b="1" dirty="0">
              <a:solidFill>
                <a:schemeClr val="tx1">
                  <a:lumMod val="85000"/>
                  <a:lumOff val="15000"/>
                </a:schemeClr>
              </a:solidFill>
              <a:latin typeface="+mn-lt"/>
            </a:endParaRPr>
          </a:p>
          <a:p>
            <a:endParaRPr lang="en-US" sz="2800" b="1" dirty="0">
              <a:solidFill>
                <a:schemeClr val="tx1">
                  <a:lumMod val="85000"/>
                  <a:lumOff val="15000"/>
                </a:schemeClr>
              </a:solidFill>
              <a:latin typeface="+mn-lt"/>
            </a:endParaRPr>
          </a:p>
        </p:txBody>
      </p:sp>
    </p:spTree>
    <p:extLst>
      <p:ext uri="{BB962C8B-B14F-4D97-AF65-F5344CB8AC3E}">
        <p14:creationId xmlns:p14="http://schemas.microsoft.com/office/powerpoint/2010/main" val="8926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INDICATORS that we need to know about</a:t>
            </a:r>
          </a:p>
        </p:txBody>
      </p:sp>
      <p:sp>
        <p:nvSpPr>
          <p:cNvPr id="3" name="Content Placeholder 2"/>
          <p:cNvSpPr>
            <a:spLocks noGrp="1"/>
          </p:cNvSpPr>
          <p:nvPr>
            <p:ph idx="1"/>
          </p:nvPr>
        </p:nvSpPr>
        <p:spPr>
          <a:xfrm>
            <a:off x="1343660" y="2018308"/>
            <a:ext cx="9591040" cy="4045586"/>
          </a:xfrm>
        </p:spPr>
        <p:txBody>
          <a:bodyPr>
            <a:normAutofit/>
          </a:bodyPr>
          <a:lstStyle/>
          <a:p>
            <a:r>
              <a:rPr lang="en-US" dirty="0"/>
              <a:t>References to harming others or planning a violent or destructive event;</a:t>
            </a:r>
          </a:p>
          <a:p>
            <a:r>
              <a:rPr lang="en-US" dirty="0"/>
              <a:t>Evidence of depression, hopelessness, or suicidal thoughts/plans;</a:t>
            </a:r>
          </a:p>
          <a:p>
            <a:r>
              <a:rPr lang="en-US" dirty="0"/>
              <a:t>Inappropriate responses such as prolonged irritability, angry outbursts, or intense reactions;</a:t>
            </a:r>
          </a:p>
          <a:p>
            <a:r>
              <a:rPr lang="en-US" dirty="0" smtClean="0"/>
              <a:t>General </a:t>
            </a:r>
            <a:r>
              <a:rPr lang="en-US" dirty="0"/>
              <a:t>statements of distorted, bizarre thoughts</a:t>
            </a:r>
          </a:p>
        </p:txBody>
      </p:sp>
    </p:spTree>
    <p:extLst>
      <p:ext uri="{BB962C8B-B14F-4D97-AF65-F5344CB8AC3E}">
        <p14:creationId xmlns:p14="http://schemas.microsoft.com/office/powerpoint/2010/main" val="1502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INDICATORS that we need to know about</a:t>
            </a:r>
          </a:p>
        </p:txBody>
      </p:sp>
      <p:sp>
        <p:nvSpPr>
          <p:cNvPr id="3" name="Content Placeholder 2"/>
          <p:cNvSpPr>
            <a:spLocks noGrp="1"/>
          </p:cNvSpPr>
          <p:nvPr>
            <p:ph idx="1"/>
          </p:nvPr>
        </p:nvSpPr>
        <p:spPr>
          <a:xfrm>
            <a:off x="1343660" y="1958602"/>
            <a:ext cx="9591040" cy="4045586"/>
          </a:xfrm>
        </p:spPr>
        <p:txBody>
          <a:bodyPr>
            <a:noAutofit/>
          </a:bodyPr>
          <a:lstStyle/>
          <a:p>
            <a:pPr>
              <a:spcAft>
                <a:spcPts val="1200"/>
              </a:spcAft>
            </a:pPr>
            <a:r>
              <a:rPr lang="en-US" dirty="0"/>
              <a:t>Strained interpersonal relations, isolating behaviors, or low self-esteem;</a:t>
            </a:r>
          </a:p>
          <a:p>
            <a:pPr>
              <a:spcAft>
                <a:spcPts val="1200"/>
              </a:spcAft>
            </a:pPr>
            <a:r>
              <a:rPr lang="en-US" dirty="0"/>
              <a:t>Significant change in life circumstances such as death of family member or pet, divorce, break-up etc.</a:t>
            </a:r>
          </a:p>
          <a:p>
            <a:pPr>
              <a:spcAft>
                <a:spcPts val="1200"/>
              </a:spcAft>
            </a:pPr>
            <a:r>
              <a:rPr lang="en-US" dirty="0"/>
              <a:t>Excessive feelings of isolation, rejection and/or </a:t>
            </a:r>
            <a:r>
              <a:rPr lang="en-US" dirty="0" smtClean="0"/>
              <a:t>persecution</a:t>
            </a:r>
          </a:p>
          <a:p>
            <a:pPr>
              <a:spcAft>
                <a:spcPts val="1200"/>
              </a:spcAft>
            </a:pPr>
            <a:r>
              <a:rPr lang="en-US" dirty="0" smtClean="0"/>
              <a:t>Unusual or threatening social media posts</a:t>
            </a:r>
            <a:endParaRPr lang="en-US" dirty="0"/>
          </a:p>
        </p:txBody>
      </p:sp>
    </p:spTree>
    <p:extLst>
      <p:ext uri="{BB962C8B-B14F-4D97-AF65-F5344CB8AC3E}">
        <p14:creationId xmlns:p14="http://schemas.microsoft.com/office/powerpoint/2010/main" val="2213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Still unsure </a:t>
            </a:r>
            <a:r>
              <a:rPr lang="en-US" dirty="0"/>
              <a:t>what to report? </a:t>
            </a:r>
          </a:p>
        </p:txBody>
      </p:sp>
      <p:sp>
        <p:nvSpPr>
          <p:cNvPr id="3" name="Content Placeholder 2"/>
          <p:cNvSpPr>
            <a:spLocks noGrp="1"/>
          </p:cNvSpPr>
          <p:nvPr>
            <p:ph idx="1"/>
          </p:nvPr>
        </p:nvSpPr>
        <p:spPr>
          <a:xfrm>
            <a:off x="1318260" y="1835424"/>
            <a:ext cx="9591040" cy="4045586"/>
          </a:xfrm>
        </p:spPr>
        <p:txBody>
          <a:bodyPr anchor="ctr"/>
          <a:lstStyle/>
          <a:p>
            <a:pPr marL="0" indent="0">
              <a:buNone/>
            </a:pPr>
            <a:r>
              <a:rPr lang="en-US" sz="4000" dirty="0" smtClean="0"/>
              <a:t>A good rule to follow is: </a:t>
            </a:r>
          </a:p>
          <a:p>
            <a:pPr marL="0" indent="0">
              <a:buNone/>
            </a:pPr>
            <a:endParaRPr lang="en-US" sz="4000" dirty="0" smtClean="0"/>
          </a:p>
          <a:p>
            <a:pPr marL="0" indent="0" algn="ctr">
              <a:buNone/>
            </a:pPr>
            <a:r>
              <a:rPr lang="en-US" sz="4000" dirty="0" smtClean="0"/>
              <a:t>“If a situation makes you or someone else </a:t>
            </a:r>
            <a:r>
              <a:rPr lang="en-US" sz="4000" i="1" dirty="0" smtClean="0"/>
              <a:t>uncomfortable</a:t>
            </a:r>
            <a:r>
              <a:rPr lang="en-US" sz="4000" dirty="0" smtClean="0"/>
              <a:t>, you should click on the TIPS button and report it.” </a:t>
            </a:r>
          </a:p>
        </p:txBody>
      </p:sp>
    </p:spTree>
    <p:extLst>
      <p:ext uri="{BB962C8B-B14F-4D97-AF65-F5344CB8AC3E}">
        <p14:creationId xmlns:p14="http://schemas.microsoft.com/office/powerpoint/2010/main" val="33029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60" y="649664"/>
            <a:ext cx="9616440" cy="1325563"/>
          </a:xfrm>
        </p:spPr>
        <p:txBody>
          <a:bodyPr/>
          <a:lstStyle/>
          <a:p>
            <a:r>
              <a:rPr lang="en-US" dirty="0" smtClean="0"/>
              <a:t>Your report can make a difference!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9296" t="17114" r="1" b="25673"/>
          <a:stretch/>
        </p:blipFill>
        <p:spPr>
          <a:xfrm>
            <a:off x="2560315" y="1396544"/>
            <a:ext cx="7930345" cy="4663440"/>
          </a:xfrm>
          <a:prstGeom prst="rect">
            <a:avLst/>
          </a:prstGeom>
        </p:spPr>
      </p:pic>
      <p:sp>
        <p:nvSpPr>
          <p:cNvPr id="6" name="Rectangle 5"/>
          <p:cNvSpPr/>
          <p:nvPr/>
        </p:nvSpPr>
        <p:spPr>
          <a:xfrm>
            <a:off x="1318260" y="5300855"/>
            <a:ext cx="3835631" cy="646331"/>
          </a:xfrm>
          <a:prstGeom prst="rect">
            <a:avLst/>
          </a:prstGeom>
        </p:spPr>
        <p:txBody>
          <a:bodyPr wrap="square">
            <a:spAutoFit/>
          </a:bodyPr>
          <a:lstStyle/>
          <a:p>
            <a:pPr algn="ctr"/>
            <a:r>
              <a:rPr lang="en-US" dirty="0"/>
              <a:t>Indicators leading up to Tucson, AZ shooting on January 8, 2011.</a:t>
            </a:r>
          </a:p>
        </p:txBody>
      </p:sp>
    </p:spTree>
    <p:extLst>
      <p:ext uri="{BB962C8B-B14F-4D97-AF65-F5344CB8AC3E}">
        <p14:creationId xmlns:p14="http://schemas.microsoft.com/office/powerpoint/2010/main" val="401589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60" y="649664"/>
            <a:ext cx="9616440" cy="1325563"/>
          </a:xfrm>
        </p:spPr>
        <p:txBody>
          <a:bodyPr/>
          <a:lstStyle/>
          <a:p>
            <a:r>
              <a:rPr lang="en-US" dirty="0" smtClean="0"/>
              <a:t>Your report can make a difference!</a:t>
            </a:r>
            <a:endParaRPr lang="en-US" dirty="0"/>
          </a:p>
        </p:txBody>
      </p:sp>
      <p:sp>
        <p:nvSpPr>
          <p:cNvPr id="6" name="Rectangle 5"/>
          <p:cNvSpPr/>
          <p:nvPr/>
        </p:nvSpPr>
        <p:spPr>
          <a:xfrm>
            <a:off x="1262497" y="2838480"/>
            <a:ext cx="2206336" cy="1477328"/>
          </a:xfrm>
          <a:prstGeom prst="rect">
            <a:avLst/>
          </a:prstGeom>
        </p:spPr>
        <p:txBody>
          <a:bodyPr wrap="square">
            <a:spAutoFit/>
          </a:bodyPr>
          <a:lstStyle/>
          <a:p>
            <a:pPr algn="ctr"/>
            <a:r>
              <a:rPr lang="en-US" dirty="0"/>
              <a:t>Indicators leading up to </a:t>
            </a:r>
            <a:r>
              <a:rPr lang="en-US" dirty="0" smtClean="0"/>
              <a:t>Sandy Hook Elementary </a:t>
            </a:r>
            <a:r>
              <a:rPr lang="en-US" dirty="0"/>
              <a:t>m</a:t>
            </a:r>
            <a:r>
              <a:rPr lang="en-US" dirty="0" smtClean="0"/>
              <a:t>assacre </a:t>
            </a:r>
            <a:r>
              <a:rPr lang="en-US" dirty="0"/>
              <a:t>on </a:t>
            </a:r>
            <a:r>
              <a:rPr lang="en-US" dirty="0" smtClean="0"/>
              <a:t>December 14, 2012.</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151" t="20121" b="12484"/>
          <a:stretch/>
        </p:blipFill>
        <p:spPr>
          <a:xfrm>
            <a:off x="3468833" y="1529542"/>
            <a:ext cx="7703474" cy="4621878"/>
          </a:xfrm>
          <a:prstGeom prst="rect">
            <a:avLst/>
          </a:prstGeom>
        </p:spPr>
      </p:pic>
    </p:spTree>
    <p:extLst>
      <p:ext uri="{BB962C8B-B14F-4D97-AF65-F5344CB8AC3E}">
        <p14:creationId xmlns:p14="http://schemas.microsoft.com/office/powerpoint/2010/main" val="28645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77" y="1720938"/>
            <a:ext cx="10515600" cy="2852737"/>
          </a:xfrm>
        </p:spPr>
        <p:txBody>
          <a:bodyPr anchor="ctr">
            <a:normAutofit/>
          </a:bodyPr>
          <a:lstStyle/>
          <a:p>
            <a:r>
              <a:rPr lang="en-US" sz="8000" dirty="0" smtClean="0"/>
              <a:t>Where to go...</a:t>
            </a:r>
            <a:endParaRPr lang="en-US" sz="8000" dirty="0"/>
          </a:p>
        </p:txBody>
      </p:sp>
    </p:spTree>
    <p:extLst>
      <p:ext uri="{BB962C8B-B14F-4D97-AF65-F5344CB8AC3E}">
        <p14:creationId xmlns:p14="http://schemas.microsoft.com/office/powerpoint/2010/main" val="16873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fontScale="90000"/>
          </a:bodyPr>
          <a:lstStyle/>
          <a:p>
            <a:pPr algn="ctr"/>
            <a:r>
              <a:rPr lang="en-US" dirty="0"/>
              <a:t>Look for the TIPS button on </a:t>
            </a:r>
            <a:r>
              <a:rPr lang="en-US" dirty="0" smtClean="0"/>
              <a:t>the </a:t>
            </a:r>
            <a:br>
              <a:rPr lang="en-US" dirty="0" smtClean="0"/>
            </a:br>
            <a:r>
              <a:rPr lang="en-US" dirty="0" smtClean="0"/>
              <a:t>Southeast Community College website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280" y="3527512"/>
            <a:ext cx="5486400" cy="2021927"/>
          </a:xfrm>
          <a:prstGeom prst="rect">
            <a:avLst/>
          </a:prstGeom>
        </p:spPr>
      </p:pic>
      <p:sp>
        <p:nvSpPr>
          <p:cNvPr id="3" name="Rectangle 2"/>
          <p:cNvSpPr/>
          <p:nvPr/>
        </p:nvSpPr>
        <p:spPr>
          <a:xfrm>
            <a:off x="3526922" y="2218372"/>
            <a:ext cx="5199116" cy="830997"/>
          </a:xfrm>
          <a:prstGeom prst="rect">
            <a:avLst/>
          </a:prstGeom>
        </p:spPr>
        <p:txBody>
          <a:bodyPr wrap="none">
            <a:spAutoFit/>
          </a:bodyPr>
          <a:lstStyle/>
          <a:p>
            <a:r>
              <a:rPr lang="en-US" sz="4800" u="sng" dirty="0">
                <a:solidFill>
                  <a:srgbClr val="4E67C8"/>
                </a:solidFill>
                <a:latin typeface="Calibri" panose="020F0502020204030204" pitchFamily="34" charset="0"/>
                <a:ea typeface="Calibri" panose="020F0502020204030204" pitchFamily="34" charset="0"/>
                <a:cs typeface="Times New Roman" panose="02020603050405020304" pitchFamily="18" charset="0"/>
                <a:hlinkClick r:id="rId3"/>
              </a:rPr>
              <a:t>www.southeast.edu</a:t>
            </a:r>
            <a:endParaRPr lang="en-US" sz="4800" dirty="0">
              <a:solidFill>
                <a:srgbClr val="4E67C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92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149" t="20853" r="9579" b="5966"/>
          <a:stretch/>
        </p:blipFill>
        <p:spPr>
          <a:xfrm>
            <a:off x="1330037" y="798020"/>
            <a:ext cx="8229600" cy="5268254"/>
          </a:xfrm>
          <a:prstGeom prst="rect">
            <a:avLst/>
          </a:prstGeom>
        </p:spPr>
      </p:pic>
      <p:sp>
        <p:nvSpPr>
          <p:cNvPr id="7" name="Oval 6"/>
          <p:cNvSpPr/>
          <p:nvPr/>
        </p:nvSpPr>
        <p:spPr>
          <a:xfrm>
            <a:off x="7647708" y="5153888"/>
            <a:ext cx="1163782" cy="44958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ine Callout 1 8"/>
          <p:cNvSpPr/>
          <p:nvPr/>
        </p:nvSpPr>
        <p:spPr>
          <a:xfrm>
            <a:off x="9692639" y="3525287"/>
            <a:ext cx="1496291" cy="2293622"/>
          </a:xfrm>
          <a:prstGeom prst="borderCallout1">
            <a:avLst>
              <a:gd name="adj1" fmla="val 50600"/>
              <a:gd name="adj2" fmla="val -4365"/>
              <a:gd name="adj3" fmla="val 72580"/>
              <a:gd name="adj4" fmla="val -64523"/>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Click on ‘TIPS’ to access the TIPS reporting site</a:t>
            </a:r>
            <a:endParaRPr lang="en-US" sz="2400" dirty="0">
              <a:solidFill>
                <a:schemeClr val="tx1"/>
              </a:solidFill>
            </a:endParaRPr>
          </a:p>
        </p:txBody>
      </p:sp>
    </p:spTree>
    <p:extLst>
      <p:ext uri="{BB962C8B-B14F-4D97-AF65-F5344CB8AC3E}">
        <p14:creationId xmlns:p14="http://schemas.microsoft.com/office/powerpoint/2010/main" val="50799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77" y="1720938"/>
            <a:ext cx="10515600" cy="2852737"/>
          </a:xfrm>
        </p:spPr>
        <p:txBody>
          <a:bodyPr anchor="ctr">
            <a:normAutofit/>
          </a:bodyPr>
          <a:lstStyle/>
          <a:p>
            <a:r>
              <a:rPr lang="en-US" sz="8000" dirty="0" smtClean="0"/>
              <a:t>Filling out a report...</a:t>
            </a:r>
            <a:endParaRPr lang="en-US" sz="8000" dirty="0"/>
          </a:p>
        </p:txBody>
      </p:sp>
    </p:spTree>
    <p:extLst>
      <p:ext uri="{BB962C8B-B14F-4D97-AF65-F5344CB8AC3E}">
        <p14:creationId xmlns:p14="http://schemas.microsoft.com/office/powerpoint/2010/main" val="41639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884132"/>
            <a:ext cx="8306165" cy="4406921"/>
          </a:xfrm>
          <a:prstGeom prst="rect">
            <a:avLst/>
          </a:prstGeom>
        </p:spPr>
      </p:pic>
      <p:sp>
        <p:nvSpPr>
          <p:cNvPr id="5" name="TextBox 4"/>
          <p:cNvSpPr txBox="1"/>
          <p:nvPr/>
        </p:nvSpPr>
        <p:spPr>
          <a:xfrm>
            <a:off x="2760732" y="5390803"/>
            <a:ext cx="6442301" cy="707886"/>
          </a:xfrm>
          <a:prstGeom prst="rect">
            <a:avLst/>
          </a:prstGeom>
          <a:noFill/>
        </p:spPr>
        <p:txBody>
          <a:bodyPr wrap="square" rtlCol="0">
            <a:spAutoFit/>
          </a:bodyPr>
          <a:lstStyle/>
          <a:p>
            <a:pPr algn="ctr"/>
            <a:r>
              <a:rPr lang="en-US" sz="2000" b="1" i="1" dirty="0">
                <a:latin typeface="+mj-lt"/>
              </a:rPr>
              <a:t>To begin, choose the campus and location of the report, then select the alleged incident type.</a:t>
            </a:r>
          </a:p>
        </p:txBody>
      </p:sp>
    </p:spTree>
    <p:extLst>
      <p:ext uri="{BB962C8B-B14F-4D97-AF65-F5344CB8AC3E}">
        <p14:creationId xmlns:p14="http://schemas.microsoft.com/office/powerpoint/2010/main" val="29183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8240" y="1126085"/>
            <a:ext cx="9875520" cy="4267200"/>
          </a:xfrm>
        </p:spPr>
        <p:txBody>
          <a:bodyPr>
            <a:noAutofit/>
          </a:bodyPr>
          <a:lstStyle/>
          <a:p>
            <a:pPr marL="36900" indent="0" algn="ctr">
              <a:spcAft>
                <a:spcPts val="1200"/>
              </a:spcAft>
              <a:buNone/>
            </a:pPr>
            <a:r>
              <a:rPr lang="en-US" sz="4400" dirty="0" smtClean="0">
                <a:solidFill>
                  <a:schemeClr val="tx1">
                    <a:lumMod val="85000"/>
                    <a:lumOff val="15000"/>
                  </a:schemeClr>
                </a:solidFill>
                <a:effectLst/>
                <a:latin typeface="Impact" panose="020B0806030902050204" pitchFamily="34" charset="0"/>
              </a:rPr>
              <a:t>At </a:t>
            </a:r>
            <a:r>
              <a:rPr lang="en-US" sz="4400" dirty="0" smtClean="0">
                <a:latin typeface="Impact" panose="020B0806030902050204" pitchFamily="34" charset="0"/>
              </a:rPr>
              <a:t>SCC we </a:t>
            </a:r>
            <a:r>
              <a:rPr lang="en-US" sz="4400" dirty="0" smtClean="0">
                <a:solidFill>
                  <a:schemeClr val="tx1">
                    <a:lumMod val="85000"/>
                    <a:lumOff val="15000"/>
                  </a:schemeClr>
                </a:solidFill>
                <a:effectLst/>
                <a:latin typeface="Impact" panose="020B0806030902050204" pitchFamily="34" charset="0"/>
              </a:rPr>
              <a:t>are committed to providing a safe and secure environment for all of our students, faculty and staff. </a:t>
            </a:r>
          </a:p>
          <a:p>
            <a:pPr marL="36900" indent="0" algn="ctr">
              <a:buNone/>
            </a:pPr>
            <a:r>
              <a:rPr lang="en-US" sz="4400" dirty="0" smtClean="0">
                <a:solidFill>
                  <a:schemeClr val="tx1">
                    <a:lumMod val="85000"/>
                    <a:lumOff val="15000"/>
                  </a:schemeClr>
                </a:solidFill>
                <a:effectLst/>
                <a:latin typeface="Impact" panose="020B0806030902050204" pitchFamily="34" charset="0"/>
              </a:rPr>
              <a:t>To help achieve this goal we have implemented a web-based incident reporting  and incident management prevention </a:t>
            </a:r>
            <a:r>
              <a:rPr lang="en-US" sz="4400" dirty="0">
                <a:latin typeface="Impact" panose="020B0806030902050204" pitchFamily="34" charset="0"/>
              </a:rPr>
              <a:t>p</a:t>
            </a:r>
            <a:r>
              <a:rPr lang="en-US" sz="4400" dirty="0" smtClean="0">
                <a:solidFill>
                  <a:schemeClr val="tx1">
                    <a:lumMod val="85000"/>
                    <a:lumOff val="15000"/>
                  </a:schemeClr>
                </a:solidFill>
                <a:effectLst/>
                <a:latin typeface="Impact" panose="020B0806030902050204" pitchFamily="34" charset="0"/>
              </a:rPr>
              <a:t>latform called TIPS.</a:t>
            </a:r>
            <a:endParaRPr lang="en-US" sz="4400" dirty="0">
              <a:solidFill>
                <a:schemeClr val="tx1">
                  <a:lumMod val="85000"/>
                  <a:lumOff val="15000"/>
                </a:schemeClr>
              </a:solidFill>
              <a:effectLst/>
              <a:latin typeface="Impact" panose="020B0806030902050204" pitchFamily="34" charset="0"/>
            </a:endParaRPr>
          </a:p>
        </p:txBody>
      </p:sp>
    </p:spTree>
    <p:extLst>
      <p:ext uri="{BB962C8B-B14F-4D97-AF65-F5344CB8AC3E}">
        <p14:creationId xmlns:p14="http://schemas.microsoft.com/office/powerpoint/2010/main" val="27505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1"/>
            <a:ext cx="8077200" cy="2923649"/>
          </a:xfrm>
          <a:prstGeom prst="rect">
            <a:avLst/>
          </a:prstGeom>
        </p:spPr>
      </p:pic>
      <p:sp>
        <p:nvSpPr>
          <p:cNvPr id="5" name="TextBox 4"/>
          <p:cNvSpPr txBox="1"/>
          <p:nvPr/>
        </p:nvSpPr>
        <p:spPr>
          <a:xfrm>
            <a:off x="2813858" y="4747645"/>
            <a:ext cx="6442301" cy="1323439"/>
          </a:xfrm>
          <a:prstGeom prst="rect">
            <a:avLst/>
          </a:prstGeom>
          <a:noFill/>
        </p:spPr>
        <p:txBody>
          <a:bodyPr wrap="square" rtlCol="0">
            <a:spAutoFit/>
          </a:bodyPr>
          <a:lstStyle/>
          <a:p>
            <a:pPr algn="ctr"/>
            <a:r>
              <a:rPr lang="en-US" sz="2000" b="1" i="1" dirty="0">
                <a:latin typeface="+mj-lt"/>
              </a:rPr>
              <a:t>You can review the description provided for each incident type to determine if this aligns with your specific issue.  </a:t>
            </a:r>
          </a:p>
          <a:p>
            <a:pPr algn="ctr"/>
            <a:endParaRPr lang="en-US" sz="2000" b="1" i="1" dirty="0">
              <a:latin typeface="+mj-lt"/>
            </a:endParaRPr>
          </a:p>
          <a:p>
            <a:pPr algn="ctr"/>
            <a:r>
              <a:rPr lang="en-US" sz="2000" b="1" i="1" dirty="0">
                <a:latin typeface="+mj-lt"/>
              </a:rPr>
              <a:t>Click Next. </a:t>
            </a:r>
          </a:p>
        </p:txBody>
      </p:sp>
      <p:sp>
        <p:nvSpPr>
          <p:cNvPr id="6" name="Oval 5"/>
          <p:cNvSpPr/>
          <p:nvPr/>
        </p:nvSpPr>
        <p:spPr>
          <a:xfrm>
            <a:off x="3124201" y="3512467"/>
            <a:ext cx="824281"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72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260" y="785553"/>
            <a:ext cx="7010400" cy="3514725"/>
          </a:xfrm>
          <a:prstGeom prst="rect">
            <a:avLst/>
          </a:prstGeom>
        </p:spPr>
      </p:pic>
      <p:sp>
        <p:nvSpPr>
          <p:cNvPr id="5" name="TextBox 4"/>
          <p:cNvSpPr txBox="1"/>
          <p:nvPr/>
        </p:nvSpPr>
        <p:spPr>
          <a:xfrm>
            <a:off x="2080260" y="4666038"/>
            <a:ext cx="8450580" cy="1200329"/>
          </a:xfrm>
          <a:prstGeom prst="rect">
            <a:avLst/>
          </a:prstGeom>
          <a:noFill/>
        </p:spPr>
        <p:txBody>
          <a:bodyPr wrap="square" rtlCol="0">
            <a:spAutoFit/>
          </a:bodyPr>
          <a:lstStyle/>
          <a:p>
            <a:pPr algn="ctr"/>
            <a:r>
              <a:rPr lang="en-US" b="1" i="1" dirty="0">
                <a:latin typeface="+mj-lt"/>
              </a:rPr>
              <a:t>You may choose to file a report with the College and request your name not be used in the investigation process. However, it is often difficult to investigate allegations when an individual requests their name not be disclosed during an investigation. </a:t>
            </a:r>
            <a:r>
              <a:rPr lang="en-US" b="1" i="1" dirty="0" smtClean="0">
                <a:latin typeface="+mj-lt"/>
              </a:rPr>
              <a:t>Please keep this in mind as you fill out your report. </a:t>
            </a:r>
            <a:endParaRPr lang="en-US" b="1" i="1" dirty="0">
              <a:latin typeface="+mj-lt"/>
            </a:endParaRPr>
          </a:p>
        </p:txBody>
      </p:sp>
    </p:spTree>
    <p:extLst>
      <p:ext uri="{BB962C8B-B14F-4D97-AF65-F5344CB8AC3E}">
        <p14:creationId xmlns:p14="http://schemas.microsoft.com/office/powerpoint/2010/main" val="211052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18" y="1152699"/>
            <a:ext cx="5686636" cy="4314825"/>
          </a:xfrm>
          <a:prstGeom prst="rect">
            <a:avLst/>
          </a:prstGeom>
        </p:spPr>
      </p:pic>
      <p:sp>
        <p:nvSpPr>
          <p:cNvPr id="3" name="Rectangle 2"/>
          <p:cNvSpPr/>
          <p:nvPr/>
        </p:nvSpPr>
        <p:spPr>
          <a:xfrm>
            <a:off x="7115693" y="2155949"/>
            <a:ext cx="4057997" cy="2308324"/>
          </a:xfrm>
          <a:prstGeom prst="rect">
            <a:avLst/>
          </a:prstGeom>
        </p:spPr>
        <p:txBody>
          <a:bodyPr wrap="square">
            <a:spAutoFit/>
          </a:bodyPr>
          <a:lstStyle/>
          <a:p>
            <a:r>
              <a:rPr lang="en-US" b="1" i="1" dirty="0">
                <a:latin typeface="+mj-lt"/>
              </a:rPr>
              <a:t>Describe the individual(s) involved with as many details as possible.  If you do not know the ID number, leave this information blank.  </a:t>
            </a:r>
          </a:p>
          <a:p>
            <a:endParaRPr lang="en-US" b="1" i="1" dirty="0">
              <a:latin typeface="+mj-lt"/>
            </a:endParaRPr>
          </a:p>
          <a:p>
            <a:r>
              <a:rPr lang="en-US" b="1" i="1" dirty="0">
                <a:latin typeface="+mj-lt"/>
              </a:rPr>
              <a:t>If multiple individuals are involved, click the Add Person Involved button to add others to the report.</a:t>
            </a:r>
          </a:p>
        </p:txBody>
      </p:sp>
    </p:spTree>
    <p:extLst>
      <p:ext uri="{BB962C8B-B14F-4D97-AF65-F5344CB8AC3E}">
        <p14:creationId xmlns:p14="http://schemas.microsoft.com/office/powerpoint/2010/main" val="185881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851" y="1871749"/>
            <a:ext cx="6791325" cy="2057400"/>
          </a:xfrm>
          <a:prstGeom prst="rect">
            <a:avLst/>
          </a:prstGeom>
        </p:spPr>
      </p:pic>
      <p:sp>
        <p:nvSpPr>
          <p:cNvPr id="3" name="Rectangle 2"/>
          <p:cNvSpPr/>
          <p:nvPr/>
        </p:nvSpPr>
        <p:spPr>
          <a:xfrm>
            <a:off x="2694536" y="4860175"/>
            <a:ext cx="7086600" cy="646331"/>
          </a:xfrm>
          <a:prstGeom prst="rect">
            <a:avLst/>
          </a:prstGeom>
        </p:spPr>
        <p:txBody>
          <a:bodyPr wrap="square">
            <a:spAutoFit/>
          </a:bodyPr>
          <a:lstStyle/>
          <a:p>
            <a:r>
              <a:rPr lang="en-US" b="1" i="1" dirty="0"/>
              <a:t>Select the location of incident and provide the date and time the incident occurred.  You may enter in a date range if needed. </a:t>
            </a:r>
          </a:p>
        </p:txBody>
      </p:sp>
    </p:spTree>
    <p:extLst>
      <p:ext uri="{BB962C8B-B14F-4D97-AF65-F5344CB8AC3E}">
        <p14:creationId xmlns:p14="http://schemas.microsoft.com/office/powerpoint/2010/main" val="313609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391" y="1855122"/>
            <a:ext cx="6781800" cy="1914525"/>
          </a:xfrm>
          <a:prstGeom prst="rect">
            <a:avLst/>
          </a:prstGeom>
        </p:spPr>
      </p:pic>
      <p:sp>
        <p:nvSpPr>
          <p:cNvPr id="3" name="Rectangle 2"/>
          <p:cNvSpPr/>
          <p:nvPr/>
        </p:nvSpPr>
        <p:spPr>
          <a:xfrm>
            <a:off x="2748396" y="4393274"/>
            <a:ext cx="6639791" cy="1477328"/>
          </a:xfrm>
          <a:prstGeom prst="rect">
            <a:avLst/>
          </a:prstGeom>
        </p:spPr>
        <p:txBody>
          <a:bodyPr wrap="square">
            <a:spAutoFit/>
          </a:bodyPr>
          <a:lstStyle/>
          <a:p>
            <a:r>
              <a:rPr lang="en-US" b="1" i="1" dirty="0"/>
              <a:t>If you are able to provide a screenshot of social media comments, a picture from your phone, or other electronic documents that will assist in the investigation of your report, please upload.</a:t>
            </a:r>
          </a:p>
          <a:p>
            <a:endParaRPr lang="en-US" b="1" i="1" dirty="0"/>
          </a:p>
          <a:p>
            <a:r>
              <a:rPr lang="en-US" b="1" i="1" dirty="0"/>
              <a:t>This information can be extremely helpful to the investigation team. </a:t>
            </a:r>
          </a:p>
        </p:txBody>
      </p:sp>
    </p:spTree>
    <p:extLst>
      <p:ext uri="{BB962C8B-B14F-4D97-AF65-F5344CB8AC3E}">
        <p14:creationId xmlns:p14="http://schemas.microsoft.com/office/powerpoint/2010/main" val="352554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878376"/>
            <a:ext cx="8169196" cy="3634037"/>
          </a:xfrm>
          <a:prstGeom prst="rect">
            <a:avLst/>
          </a:prstGeom>
        </p:spPr>
      </p:pic>
      <p:sp>
        <p:nvSpPr>
          <p:cNvPr id="3" name="Rectangle 2"/>
          <p:cNvSpPr/>
          <p:nvPr/>
        </p:nvSpPr>
        <p:spPr>
          <a:xfrm>
            <a:off x="1981200" y="4774277"/>
            <a:ext cx="8092996" cy="1200329"/>
          </a:xfrm>
          <a:prstGeom prst="rect">
            <a:avLst/>
          </a:prstGeom>
        </p:spPr>
        <p:txBody>
          <a:bodyPr wrap="square">
            <a:spAutoFit/>
          </a:bodyPr>
          <a:lstStyle/>
          <a:p>
            <a:r>
              <a:rPr lang="en-US" b="1" i="1" dirty="0"/>
              <a:t>Answer the Incident Report Questions as thoroughly as possible.  Please note that you should not report what you think might have happened.  Stick to the facts , and be objective.  Answer the who, what, when, where and why of what happened.  </a:t>
            </a:r>
          </a:p>
        </p:txBody>
      </p:sp>
    </p:spTree>
    <p:extLst>
      <p:ext uri="{BB962C8B-B14F-4D97-AF65-F5344CB8AC3E}">
        <p14:creationId xmlns:p14="http://schemas.microsoft.com/office/powerpoint/2010/main" val="31867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380" y="782781"/>
            <a:ext cx="7391400" cy="3924335"/>
          </a:xfrm>
          <a:prstGeom prst="rect">
            <a:avLst/>
          </a:prstGeom>
        </p:spPr>
      </p:pic>
      <p:sp>
        <p:nvSpPr>
          <p:cNvPr id="5" name="Rectangle 4"/>
          <p:cNvSpPr/>
          <p:nvPr/>
        </p:nvSpPr>
        <p:spPr>
          <a:xfrm>
            <a:off x="2200380" y="4870304"/>
            <a:ext cx="8092996" cy="1200329"/>
          </a:xfrm>
          <a:prstGeom prst="rect">
            <a:avLst/>
          </a:prstGeom>
        </p:spPr>
        <p:txBody>
          <a:bodyPr wrap="square">
            <a:spAutoFit/>
          </a:bodyPr>
          <a:lstStyle/>
          <a:p>
            <a:r>
              <a:rPr lang="en-US" b="1" i="1" dirty="0"/>
              <a:t>Answer the Incident Report Questions as thoroughly as possible.  Please note that you should not report what you think might have happened.  Stick to the facts , and be objective.  Answer the who, what, when, where and why of what happened.  </a:t>
            </a:r>
          </a:p>
        </p:txBody>
      </p:sp>
    </p:spTree>
    <p:extLst>
      <p:ext uri="{BB962C8B-B14F-4D97-AF65-F5344CB8AC3E}">
        <p14:creationId xmlns:p14="http://schemas.microsoft.com/office/powerpoint/2010/main" val="38871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9069" y="979404"/>
            <a:ext cx="3353356" cy="5078313"/>
          </a:xfrm>
          <a:prstGeom prst="rect">
            <a:avLst/>
          </a:prstGeom>
        </p:spPr>
        <p:txBody>
          <a:bodyPr wrap="square">
            <a:spAutoFit/>
          </a:bodyPr>
          <a:lstStyle/>
          <a:p>
            <a:r>
              <a:rPr lang="en-US" b="1" i="1" dirty="0"/>
              <a:t>If you are reporting anonymously, but wish to provide an e-mail address or other </a:t>
            </a:r>
            <a:r>
              <a:rPr lang="en-US" b="1" i="1" dirty="0" smtClean="0"/>
              <a:t>information that </a:t>
            </a:r>
            <a:r>
              <a:rPr lang="en-US" b="1" i="1" dirty="0"/>
              <a:t>can be </a:t>
            </a:r>
            <a:r>
              <a:rPr lang="en-US" b="1" i="1" dirty="0" smtClean="0"/>
              <a:t>used to contact you for </a:t>
            </a:r>
            <a:r>
              <a:rPr lang="en-US" b="1" i="1" dirty="0"/>
              <a:t>follow-up, please provide contact information at the end.  If you are a staff member, you can also use this area to describe what action(s) have been taken to date and if further action is needed.  </a:t>
            </a:r>
          </a:p>
          <a:p>
            <a:endParaRPr lang="en-US" b="1" i="1" dirty="0"/>
          </a:p>
          <a:p>
            <a:r>
              <a:rPr lang="en-US" b="1" i="1" dirty="0"/>
              <a:t>Once your report is complete, click Review.   </a:t>
            </a:r>
          </a:p>
          <a:p>
            <a:r>
              <a:rPr lang="en-US" b="1" i="1" dirty="0"/>
              <a:t>Your report </a:t>
            </a:r>
            <a:r>
              <a:rPr lang="en-US" b="1" i="1" dirty="0" smtClean="0"/>
              <a:t>has not been submitted at </a:t>
            </a:r>
            <a:r>
              <a:rPr lang="en-US" b="1" i="1" dirty="0"/>
              <a:t>this time.  Continue to next step.</a:t>
            </a:r>
          </a:p>
        </p:txBody>
      </p:sp>
      <p:grpSp>
        <p:nvGrpSpPr>
          <p:cNvPr id="2" name="Group 1"/>
          <p:cNvGrpSpPr/>
          <p:nvPr/>
        </p:nvGrpSpPr>
        <p:grpSpPr>
          <a:xfrm>
            <a:off x="1181100" y="1219922"/>
            <a:ext cx="6181725" cy="3793143"/>
            <a:chOff x="2667001" y="360218"/>
            <a:chExt cx="6181725" cy="379314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1" y="360218"/>
              <a:ext cx="6181725" cy="3786216"/>
            </a:xfrm>
            <a:prstGeom prst="rect">
              <a:avLst/>
            </a:prstGeom>
          </p:spPr>
        </p:pic>
        <p:sp>
          <p:nvSpPr>
            <p:cNvPr id="6" name="Oval 5"/>
            <p:cNvSpPr/>
            <p:nvPr/>
          </p:nvSpPr>
          <p:spPr>
            <a:xfrm>
              <a:off x="4038601" y="3696161"/>
              <a:ext cx="824281"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397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838200"/>
            <a:ext cx="7696200" cy="3070504"/>
          </a:xfrm>
          <a:prstGeom prst="rect">
            <a:avLst/>
          </a:prstGeom>
        </p:spPr>
      </p:pic>
      <p:sp>
        <p:nvSpPr>
          <p:cNvPr id="5" name="Rectangle 4"/>
          <p:cNvSpPr/>
          <p:nvPr/>
        </p:nvSpPr>
        <p:spPr>
          <a:xfrm>
            <a:off x="1859002" y="4170218"/>
            <a:ext cx="8092996" cy="1754326"/>
          </a:xfrm>
          <a:prstGeom prst="rect">
            <a:avLst/>
          </a:prstGeom>
        </p:spPr>
        <p:txBody>
          <a:bodyPr wrap="square">
            <a:spAutoFit/>
          </a:bodyPr>
          <a:lstStyle/>
          <a:p>
            <a:r>
              <a:rPr lang="en-US" b="1" i="1" dirty="0"/>
              <a:t>You will then be able to review your report for accuracy.  If you need to make any changes, please click Edit.  If you are satisfied with your report, click Submit. </a:t>
            </a:r>
          </a:p>
          <a:p>
            <a:endParaRPr lang="en-US" b="1" i="1" dirty="0"/>
          </a:p>
          <a:p>
            <a:r>
              <a:rPr lang="en-US" b="1" i="1" dirty="0"/>
              <a:t>You will receive confirmation that your report has been submitted and a Report Number.  You may want to write down this report number for your records or follow-up.  </a:t>
            </a:r>
          </a:p>
        </p:txBody>
      </p:sp>
    </p:spTree>
    <p:extLst>
      <p:ext uri="{BB962C8B-B14F-4D97-AF65-F5344CB8AC3E}">
        <p14:creationId xmlns:p14="http://schemas.microsoft.com/office/powerpoint/2010/main" val="96180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Frequently Asked Questions</a:t>
            </a:r>
            <a:endParaRPr lang="en-US" sz="7200" dirty="0"/>
          </a:p>
        </p:txBody>
      </p:sp>
      <p:grpSp>
        <p:nvGrpSpPr>
          <p:cNvPr id="3" name="Group 2"/>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Anonymous?</a:t>
              </a:r>
              <a:endParaRPr lang="en-US" dirty="0">
                <a:solidFill>
                  <a:schemeClr val="bg1"/>
                </a:solidFill>
              </a:endParaRPr>
            </a:p>
          </p:txBody>
        </p:sp>
        <p:sp>
          <p:nvSpPr>
            <p:cNvPr id="6" name="Rounded Rectangle 5"/>
            <p:cNvSpPr/>
            <p:nvPr/>
          </p:nvSpPr>
          <p:spPr>
            <a:xfrm>
              <a:off x="3873731" y="5469774"/>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Submit, then </a:t>
              </a:r>
              <a:r>
                <a:rPr lang="en-US" dirty="0">
                  <a:solidFill>
                    <a:schemeClr val="bg1"/>
                  </a:solidFill>
                </a:rPr>
                <a:t>w</a:t>
              </a:r>
              <a:r>
                <a:rPr lang="en-US" dirty="0" smtClean="0">
                  <a:solidFill>
                    <a:schemeClr val="bg1"/>
                  </a:solidFill>
                </a:rPr>
                <a:t>hat?</a:t>
              </a:r>
              <a:endParaRPr lang="en-US" dirty="0">
                <a:solidFill>
                  <a:schemeClr val="bg1"/>
                </a:solidFill>
              </a:endParaRPr>
            </a:p>
          </p:txBody>
        </p:sp>
        <p:sp>
          <p:nvSpPr>
            <p:cNvPr id="7" name="Rounded Rectangle 6"/>
            <p:cNvSpPr/>
            <p:nvPr/>
          </p:nvSpPr>
          <p:spPr>
            <a:xfrm>
              <a:off x="6051666" y="5469774"/>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Follow-up?</a:t>
              </a:r>
              <a:endParaRPr lang="en-US" dirty="0">
                <a:solidFill>
                  <a:schemeClr val="bg1"/>
                </a:solidFill>
              </a:endParaRPr>
            </a:p>
          </p:txBody>
        </p:sp>
        <p:sp>
          <p:nvSpPr>
            <p:cNvPr id="8" name="Rounded Rectangle 7"/>
            <p:cNvSpPr/>
            <p:nvPr/>
          </p:nvSpPr>
          <p:spPr>
            <a:xfrm>
              <a:off x="8229601" y="5469774"/>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Required?</a:t>
              </a:r>
              <a:endParaRPr lang="en-US" dirty="0">
                <a:solidFill>
                  <a:schemeClr val="bg1"/>
                </a:solidFill>
              </a:endParaRPr>
            </a:p>
          </p:txBody>
        </p:sp>
      </p:grpSp>
    </p:spTree>
    <p:extLst>
      <p:ext uri="{BB962C8B-B14F-4D97-AF65-F5344CB8AC3E}">
        <p14:creationId xmlns:p14="http://schemas.microsoft.com/office/powerpoint/2010/main" val="287646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21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TIPS Prevention Platform</a:t>
            </a:r>
          </a:p>
        </p:txBody>
      </p:sp>
      <p:sp>
        <p:nvSpPr>
          <p:cNvPr id="3" name="Content Placeholder 2"/>
          <p:cNvSpPr>
            <a:spLocks noGrp="1"/>
          </p:cNvSpPr>
          <p:nvPr>
            <p:ph idx="1"/>
          </p:nvPr>
        </p:nvSpPr>
        <p:spPr>
          <a:xfrm>
            <a:off x="1522810" y="1905000"/>
            <a:ext cx="9411889" cy="4267200"/>
          </a:xfrm>
        </p:spPr>
        <p:txBody>
          <a:bodyPr>
            <a:normAutofit/>
          </a:bodyPr>
          <a:lstStyle/>
          <a:p>
            <a:pPr>
              <a:lnSpc>
                <a:spcPct val="100000"/>
              </a:lnSpc>
            </a:pPr>
            <a:r>
              <a:rPr lang="en-US" sz="3600" dirty="0"/>
              <a:t> Empowering and equipping </a:t>
            </a:r>
            <a:r>
              <a:rPr lang="en-US" sz="3600" dirty="0" smtClean="0"/>
              <a:t>our entire campus community </a:t>
            </a:r>
            <a:r>
              <a:rPr lang="en-US" sz="3600" dirty="0"/>
              <a:t>to </a:t>
            </a:r>
            <a:r>
              <a:rPr lang="en-US" sz="3600" dirty="0" smtClean="0">
                <a:solidFill>
                  <a:srgbClr val="CC0000"/>
                </a:solidFill>
              </a:rPr>
              <a:t>CONFIDENTIALLY</a:t>
            </a:r>
            <a:r>
              <a:rPr lang="en-US" sz="3600" dirty="0" smtClean="0"/>
              <a:t> </a:t>
            </a:r>
            <a:r>
              <a:rPr lang="en-US" sz="3600" dirty="0"/>
              <a:t>report concerning behaviors and potentially harmful situations and individuals </a:t>
            </a:r>
            <a:r>
              <a:rPr lang="en-US" sz="3600" dirty="0">
                <a:solidFill>
                  <a:srgbClr val="CC0000"/>
                </a:solidFill>
              </a:rPr>
              <a:t>WITHOUT FEAR</a:t>
            </a:r>
            <a:r>
              <a:rPr lang="en-US" sz="3600" dirty="0"/>
              <a:t>. </a:t>
            </a:r>
          </a:p>
          <a:p>
            <a:pPr>
              <a:lnSpc>
                <a:spcPct val="100000"/>
              </a:lnSpc>
            </a:pPr>
            <a:r>
              <a:rPr lang="en-US" sz="3600" dirty="0"/>
              <a:t>Providing administrators the right </a:t>
            </a:r>
            <a:r>
              <a:rPr lang="en-US" sz="3600" dirty="0">
                <a:solidFill>
                  <a:srgbClr val="CC0000"/>
                </a:solidFill>
              </a:rPr>
              <a:t>TOOLS</a:t>
            </a:r>
            <a:r>
              <a:rPr lang="en-US" sz="3600" dirty="0">
                <a:solidFill>
                  <a:schemeClr val="accent4"/>
                </a:solidFill>
              </a:rPr>
              <a:t> </a:t>
            </a:r>
            <a:r>
              <a:rPr lang="en-US" sz="3600" dirty="0"/>
              <a:t>to take proactive prevention actions and generate </a:t>
            </a:r>
            <a:r>
              <a:rPr lang="en-US" sz="3600" dirty="0">
                <a:solidFill>
                  <a:srgbClr val="CC0000"/>
                </a:solidFill>
              </a:rPr>
              <a:t>POSITIVE RESULTS</a:t>
            </a:r>
            <a:r>
              <a:rPr lang="en-US" sz="3600" dirty="0"/>
              <a:t>!</a:t>
            </a:r>
          </a:p>
          <a:p>
            <a:pPr marL="0" indent="0">
              <a:lnSpc>
                <a:spcPct val="100000"/>
              </a:lnSpc>
              <a:buNone/>
            </a:pPr>
            <a:endParaRPr lang="en-US" sz="3600" dirty="0"/>
          </a:p>
        </p:txBody>
      </p:sp>
    </p:spTree>
    <p:extLst>
      <p:ext uri="{BB962C8B-B14F-4D97-AF65-F5344CB8AC3E}">
        <p14:creationId xmlns:p14="http://schemas.microsoft.com/office/powerpoint/2010/main" val="16480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Is my report really Anonymous?</a:t>
            </a:r>
          </a:p>
        </p:txBody>
      </p:sp>
      <p:sp>
        <p:nvSpPr>
          <p:cNvPr id="3" name="Content Placeholder 2"/>
          <p:cNvSpPr>
            <a:spLocks noGrp="1"/>
          </p:cNvSpPr>
          <p:nvPr>
            <p:ph idx="1"/>
          </p:nvPr>
        </p:nvSpPr>
        <p:spPr>
          <a:xfrm>
            <a:off x="1343660" y="1939577"/>
            <a:ext cx="9591040" cy="4045586"/>
          </a:xfrm>
        </p:spPr>
        <p:txBody>
          <a:bodyPr>
            <a:normAutofit/>
          </a:bodyPr>
          <a:lstStyle/>
          <a:p>
            <a:pPr marL="0" indent="0">
              <a:buNone/>
            </a:pPr>
            <a:r>
              <a:rPr lang="en-US" sz="3000" dirty="0"/>
              <a:t>YES! Utilizing the TIPS incident reporting button allows you to choose the truly anonymous option, so you have nothing to fear in sharing your observations and concerns. </a:t>
            </a:r>
          </a:p>
          <a:p>
            <a:pPr marL="0" indent="0">
              <a:buNone/>
            </a:pPr>
            <a:r>
              <a:rPr lang="en-US" sz="3000" dirty="0"/>
              <a:t>If you choose to be anonymous, </a:t>
            </a:r>
            <a:r>
              <a:rPr lang="en-US" sz="3000" dirty="0" smtClean="0"/>
              <a:t>your institution will not be able to follow-up </a:t>
            </a:r>
            <a:r>
              <a:rPr lang="en-US" sz="3000" dirty="0"/>
              <a:t>with you, so if you want a </a:t>
            </a:r>
            <a:r>
              <a:rPr lang="en-US" sz="3000" dirty="0" smtClean="0"/>
              <a:t>follow-up </a:t>
            </a:r>
            <a:r>
              <a:rPr lang="en-US" sz="3000" dirty="0"/>
              <a:t>response you can choose the confidential option and provide your name and/or a way to contact you by either phone or e-mail. </a:t>
            </a:r>
          </a:p>
          <a:p>
            <a:pPr marL="0" indent="0">
              <a:buNone/>
            </a:pPr>
            <a:endParaRPr lang="en-US" sz="3000" dirty="0"/>
          </a:p>
        </p:txBody>
      </p:sp>
      <p:grpSp>
        <p:nvGrpSpPr>
          <p:cNvPr id="4" name="Group 3"/>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Anonymous?</a:t>
              </a:r>
              <a:endParaRPr lang="en-US" dirty="0">
                <a:solidFill>
                  <a:schemeClr val="bg1"/>
                </a:solidFill>
              </a:endParaRPr>
            </a:p>
          </p:txBody>
        </p:sp>
        <p:sp>
          <p:nvSpPr>
            <p:cNvPr id="6" name="Rounded Rectangle 5"/>
            <p:cNvSpPr/>
            <p:nvPr/>
          </p:nvSpPr>
          <p:spPr>
            <a:xfrm>
              <a:off x="3873731"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Submit, then </a:t>
              </a:r>
              <a:r>
                <a:rPr lang="en-US" dirty="0">
                  <a:solidFill>
                    <a:schemeClr val="bg1">
                      <a:lumMod val="85000"/>
                    </a:schemeClr>
                  </a:solidFill>
                </a:rPr>
                <a:t>w</a:t>
              </a:r>
              <a:r>
                <a:rPr lang="en-US" dirty="0" smtClean="0">
                  <a:solidFill>
                    <a:schemeClr val="bg1">
                      <a:lumMod val="85000"/>
                    </a:schemeClr>
                  </a:solidFill>
                </a:rPr>
                <a:t>hat?</a:t>
              </a:r>
              <a:endParaRPr lang="en-US" dirty="0">
                <a:solidFill>
                  <a:schemeClr val="bg1">
                    <a:lumMod val="85000"/>
                  </a:schemeClr>
                </a:solidFill>
              </a:endParaRPr>
            </a:p>
          </p:txBody>
        </p:sp>
        <p:sp>
          <p:nvSpPr>
            <p:cNvPr id="7" name="Rounded Rectangle 6"/>
            <p:cNvSpPr/>
            <p:nvPr/>
          </p:nvSpPr>
          <p:spPr>
            <a:xfrm>
              <a:off x="6051666"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Follow-up?</a:t>
              </a:r>
              <a:endParaRPr lang="en-US" dirty="0">
                <a:solidFill>
                  <a:schemeClr val="bg1">
                    <a:lumMod val="85000"/>
                  </a:schemeClr>
                </a:solidFill>
              </a:endParaRPr>
            </a:p>
          </p:txBody>
        </p:sp>
        <p:sp>
          <p:nvSpPr>
            <p:cNvPr id="8" name="Rounded Rectangle 7"/>
            <p:cNvSpPr/>
            <p:nvPr/>
          </p:nvSpPr>
          <p:spPr>
            <a:xfrm>
              <a:off x="8229601"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Required?</a:t>
              </a:r>
              <a:endParaRPr lang="en-US" dirty="0">
                <a:solidFill>
                  <a:schemeClr val="bg1">
                    <a:lumMod val="85000"/>
                  </a:schemeClr>
                </a:solidFill>
              </a:endParaRPr>
            </a:p>
          </p:txBody>
        </p:sp>
      </p:grpSp>
    </p:spTree>
    <p:extLst>
      <p:ext uri="{BB962C8B-B14F-4D97-AF65-F5344CB8AC3E}">
        <p14:creationId xmlns:p14="http://schemas.microsoft.com/office/powerpoint/2010/main" val="28538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a:t>Once I submit a report into TIPS, what happens</a:t>
            </a:r>
            <a:r>
              <a:rPr lang="en-US" dirty="0" smtClean="0"/>
              <a:t>?</a:t>
            </a:r>
            <a:endParaRPr lang="en-US" dirty="0"/>
          </a:p>
        </p:txBody>
      </p:sp>
      <p:sp>
        <p:nvSpPr>
          <p:cNvPr id="3" name="Content Placeholder 2"/>
          <p:cNvSpPr>
            <a:spLocks noGrp="1"/>
          </p:cNvSpPr>
          <p:nvPr>
            <p:ph idx="1"/>
          </p:nvPr>
        </p:nvSpPr>
        <p:spPr/>
        <p:txBody>
          <a:bodyPr>
            <a:normAutofit/>
          </a:bodyPr>
          <a:lstStyle/>
          <a:p>
            <a:pPr marL="0" indent="0" defTabSz="822960">
              <a:buNone/>
            </a:pPr>
            <a:r>
              <a:rPr lang="en-US" sz="3000" dirty="0" smtClean="0"/>
              <a:t>All </a:t>
            </a:r>
            <a:r>
              <a:rPr lang="en-US" sz="3000" dirty="0"/>
              <a:t>reports are securely transmitted to and stored within your </a:t>
            </a:r>
            <a:r>
              <a:rPr lang="en-US" sz="3000" dirty="0" smtClean="0"/>
              <a:t>institution’s </a:t>
            </a:r>
            <a:r>
              <a:rPr lang="en-US" sz="3000" dirty="0"/>
              <a:t>TIPS platform. Immediate notifications are sent to the appropriate personnel at your </a:t>
            </a:r>
            <a:r>
              <a:rPr lang="en-US" sz="3000" dirty="0" smtClean="0"/>
              <a:t>institution. Reports </a:t>
            </a:r>
            <a:r>
              <a:rPr lang="en-US" sz="3000" dirty="0"/>
              <a:t>will only be viewed and accessible by approved </a:t>
            </a:r>
            <a:r>
              <a:rPr lang="en-US" sz="3000" dirty="0" smtClean="0"/>
              <a:t>personnel </a:t>
            </a:r>
            <a:r>
              <a:rPr lang="en-US" sz="3000" dirty="0"/>
              <a:t>and all information will remain confidential. Once the team has reviewed your report/ concerns, appropriate investigation and follow-up efforts will occur. </a:t>
            </a:r>
          </a:p>
        </p:txBody>
      </p:sp>
      <p:grpSp>
        <p:nvGrpSpPr>
          <p:cNvPr id="8" name="Group 7"/>
          <p:cNvGrpSpPr/>
          <p:nvPr/>
        </p:nvGrpSpPr>
        <p:grpSpPr>
          <a:xfrm>
            <a:off x="1777538" y="5469774"/>
            <a:ext cx="8636925" cy="515390"/>
            <a:chOff x="1695796" y="5469774"/>
            <a:chExt cx="8636925" cy="515390"/>
          </a:xfrm>
        </p:grpSpPr>
        <p:sp>
          <p:nvSpPr>
            <p:cNvPr id="4" name="Rounded Rectangle 3"/>
            <p:cNvSpPr/>
            <p:nvPr/>
          </p:nvSpPr>
          <p:spPr>
            <a:xfrm>
              <a:off x="1695796" y="5469775"/>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Anonymous?</a:t>
              </a:r>
              <a:endParaRPr lang="en-US" dirty="0">
                <a:solidFill>
                  <a:schemeClr val="bg1">
                    <a:lumMod val="85000"/>
                  </a:schemeClr>
                </a:solidFill>
              </a:endParaRPr>
            </a:p>
          </p:txBody>
        </p:sp>
        <p:sp>
          <p:nvSpPr>
            <p:cNvPr id="5" name="Rounded Rectangle 4"/>
            <p:cNvSpPr/>
            <p:nvPr/>
          </p:nvSpPr>
          <p:spPr>
            <a:xfrm>
              <a:off x="3873731" y="5469774"/>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Submit, then </a:t>
              </a:r>
              <a:r>
                <a:rPr lang="en-US" dirty="0"/>
                <a:t>w</a:t>
              </a:r>
              <a:r>
                <a:rPr lang="en-US" dirty="0" smtClean="0"/>
                <a:t>hat?</a:t>
              </a:r>
              <a:endParaRPr lang="en-US" dirty="0"/>
            </a:p>
          </p:txBody>
        </p:sp>
        <p:sp>
          <p:nvSpPr>
            <p:cNvPr id="6" name="Rounded Rectangle 5"/>
            <p:cNvSpPr/>
            <p:nvPr/>
          </p:nvSpPr>
          <p:spPr>
            <a:xfrm>
              <a:off x="6051666"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Follow-up?</a:t>
              </a:r>
              <a:endParaRPr lang="en-US" dirty="0">
                <a:solidFill>
                  <a:schemeClr val="bg1">
                    <a:lumMod val="85000"/>
                  </a:schemeClr>
                </a:solidFill>
              </a:endParaRPr>
            </a:p>
          </p:txBody>
        </p:sp>
        <p:sp>
          <p:nvSpPr>
            <p:cNvPr id="7" name="Rounded Rectangle 6"/>
            <p:cNvSpPr/>
            <p:nvPr/>
          </p:nvSpPr>
          <p:spPr>
            <a:xfrm>
              <a:off x="8229601"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Required?</a:t>
              </a:r>
              <a:endParaRPr lang="en-US" dirty="0">
                <a:solidFill>
                  <a:schemeClr val="bg1">
                    <a:lumMod val="85000"/>
                  </a:schemeClr>
                </a:solidFill>
              </a:endParaRPr>
            </a:p>
          </p:txBody>
        </p:sp>
      </p:grpSp>
    </p:spTree>
    <p:extLst>
      <p:ext uri="{BB962C8B-B14F-4D97-AF65-F5344CB8AC3E}">
        <p14:creationId xmlns:p14="http://schemas.microsoft.com/office/powerpoint/2010/main" val="7420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t>How </a:t>
            </a:r>
            <a:r>
              <a:rPr lang="en-US" dirty="0"/>
              <a:t>do I know if someone has </a:t>
            </a:r>
            <a:r>
              <a:rPr lang="en-US" dirty="0" smtClean="0"/>
              <a:t>taken action on </a:t>
            </a:r>
            <a:r>
              <a:rPr lang="en-US" dirty="0"/>
              <a:t>my report? </a:t>
            </a:r>
          </a:p>
        </p:txBody>
      </p:sp>
      <p:sp>
        <p:nvSpPr>
          <p:cNvPr id="3" name="Content Placeholder 2"/>
          <p:cNvSpPr>
            <a:spLocks noGrp="1"/>
          </p:cNvSpPr>
          <p:nvPr>
            <p:ph idx="1"/>
          </p:nvPr>
        </p:nvSpPr>
        <p:spPr/>
        <p:txBody>
          <a:bodyPr>
            <a:normAutofit/>
          </a:bodyPr>
          <a:lstStyle/>
          <a:p>
            <a:pPr marL="0" indent="0">
              <a:buNone/>
            </a:pPr>
            <a:r>
              <a:rPr lang="en-US" dirty="0" smtClean="0"/>
              <a:t>If </a:t>
            </a:r>
            <a:r>
              <a:rPr lang="en-US" dirty="0"/>
              <a:t>you would like feedback regarding the report you submit or if you would like to be available for follow up questions, you can provide your name and contact information. </a:t>
            </a:r>
            <a:r>
              <a:rPr lang="en-US" dirty="0" smtClean="0"/>
              <a:t>All information provided will be kept strictly confidential. </a:t>
            </a:r>
          </a:p>
        </p:txBody>
      </p:sp>
      <p:grpSp>
        <p:nvGrpSpPr>
          <p:cNvPr id="4" name="Group 3"/>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Anonymous?</a:t>
              </a:r>
              <a:endParaRPr lang="en-US" dirty="0">
                <a:solidFill>
                  <a:schemeClr val="bg1">
                    <a:lumMod val="85000"/>
                  </a:schemeClr>
                </a:solidFill>
              </a:endParaRPr>
            </a:p>
          </p:txBody>
        </p:sp>
        <p:sp>
          <p:nvSpPr>
            <p:cNvPr id="6" name="Rounded Rectangle 5"/>
            <p:cNvSpPr/>
            <p:nvPr/>
          </p:nvSpPr>
          <p:spPr>
            <a:xfrm>
              <a:off x="3873731"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Submit, then </a:t>
              </a:r>
              <a:r>
                <a:rPr lang="en-US" dirty="0">
                  <a:solidFill>
                    <a:schemeClr val="bg1">
                      <a:lumMod val="85000"/>
                    </a:schemeClr>
                  </a:solidFill>
                </a:rPr>
                <a:t>w</a:t>
              </a:r>
              <a:r>
                <a:rPr lang="en-US" dirty="0" smtClean="0">
                  <a:solidFill>
                    <a:schemeClr val="bg1">
                      <a:lumMod val="85000"/>
                    </a:schemeClr>
                  </a:solidFill>
                </a:rPr>
                <a:t>hat?</a:t>
              </a:r>
              <a:endParaRPr lang="en-US" dirty="0">
                <a:solidFill>
                  <a:schemeClr val="bg1">
                    <a:lumMod val="85000"/>
                  </a:schemeClr>
                </a:solidFill>
              </a:endParaRPr>
            </a:p>
          </p:txBody>
        </p:sp>
        <p:sp>
          <p:nvSpPr>
            <p:cNvPr id="7" name="Rounded Rectangle 6"/>
            <p:cNvSpPr/>
            <p:nvPr/>
          </p:nvSpPr>
          <p:spPr>
            <a:xfrm>
              <a:off x="6051666" y="5469774"/>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Follow-up?</a:t>
              </a:r>
              <a:endParaRPr lang="en-US" dirty="0">
                <a:solidFill>
                  <a:schemeClr val="bg1"/>
                </a:solidFill>
              </a:endParaRPr>
            </a:p>
          </p:txBody>
        </p:sp>
        <p:sp>
          <p:nvSpPr>
            <p:cNvPr id="8" name="Rounded Rectangle 7"/>
            <p:cNvSpPr/>
            <p:nvPr/>
          </p:nvSpPr>
          <p:spPr>
            <a:xfrm>
              <a:off x="8229601"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Required?</a:t>
              </a:r>
              <a:endParaRPr lang="en-US" dirty="0">
                <a:solidFill>
                  <a:schemeClr val="bg1">
                    <a:lumMod val="85000"/>
                  </a:schemeClr>
                </a:solidFill>
              </a:endParaRPr>
            </a:p>
          </p:txBody>
        </p:sp>
      </p:grpSp>
    </p:spTree>
    <p:extLst>
      <p:ext uri="{BB962C8B-B14F-4D97-AF65-F5344CB8AC3E}">
        <p14:creationId xmlns:p14="http://schemas.microsoft.com/office/powerpoint/2010/main" val="15921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a:t>Do I have to use TIPS to make a report? </a:t>
            </a:r>
          </a:p>
        </p:txBody>
      </p:sp>
      <p:sp>
        <p:nvSpPr>
          <p:cNvPr id="3" name="Content Placeholder 2"/>
          <p:cNvSpPr>
            <a:spLocks noGrp="1"/>
          </p:cNvSpPr>
          <p:nvPr>
            <p:ph idx="1"/>
          </p:nvPr>
        </p:nvSpPr>
        <p:spPr/>
        <p:txBody>
          <a:bodyPr>
            <a:normAutofit/>
          </a:bodyPr>
          <a:lstStyle/>
          <a:p>
            <a:pPr marL="0" indent="0">
              <a:buNone/>
            </a:pPr>
            <a:r>
              <a:rPr lang="en-US" dirty="0"/>
              <a:t>No. TIPS should not replace face-to-face communication with </a:t>
            </a:r>
            <a:r>
              <a:rPr lang="en-US" dirty="0" smtClean="0"/>
              <a:t>faculty, staff and administrators when </a:t>
            </a:r>
            <a:r>
              <a:rPr lang="en-US" dirty="0"/>
              <a:t>you have concerns or questions. TIPS is for equipping students, faculty, staff, parents and community members to share information/observations when they may be uncomfortable sharing it in person. </a:t>
            </a:r>
          </a:p>
        </p:txBody>
      </p:sp>
      <p:grpSp>
        <p:nvGrpSpPr>
          <p:cNvPr id="4" name="Group 3"/>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Anonymous?</a:t>
              </a:r>
              <a:endParaRPr lang="en-US" dirty="0">
                <a:solidFill>
                  <a:schemeClr val="bg1">
                    <a:lumMod val="85000"/>
                  </a:schemeClr>
                </a:solidFill>
              </a:endParaRPr>
            </a:p>
          </p:txBody>
        </p:sp>
        <p:sp>
          <p:nvSpPr>
            <p:cNvPr id="6" name="Rounded Rectangle 5"/>
            <p:cNvSpPr/>
            <p:nvPr/>
          </p:nvSpPr>
          <p:spPr>
            <a:xfrm>
              <a:off x="3873731"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Submit, then </a:t>
              </a:r>
              <a:r>
                <a:rPr lang="en-US" dirty="0">
                  <a:solidFill>
                    <a:schemeClr val="bg1">
                      <a:lumMod val="85000"/>
                    </a:schemeClr>
                  </a:solidFill>
                </a:rPr>
                <a:t>w</a:t>
              </a:r>
              <a:r>
                <a:rPr lang="en-US" dirty="0" smtClean="0">
                  <a:solidFill>
                    <a:schemeClr val="bg1">
                      <a:lumMod val="85000"/>
                    </a:schemeClr>
                  </a:solidFill>
                </a:rPr>
                <a:t>hat?</a:t>
              </a:r>
              <a:endParaRPr lang="en-US" dirty="0">
                <a:solidFill>
                  <a:schemeClr val="bg1">
                    <a:lumMod val="85000"/>
                  </a:schemeClr>
                </a:solidFill>
              </a:endParaRPr>
            </a:p>
          </p:txBody>
        </p:sp>
        <p:sp>
          <p:nvSpPr>
            <p:cNvPr id="7" name="Rounded Rectangle 6"/>
            <p:cNvSpPr/>
            <p:nvPr/>
          </p:nvSpPr>
          <p:spPr>
            <a:xfrm>
              <a:off x="6051666" y="5469774"/>
              <a:ext cx="2103120" cy="515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lumMod val="85000"/>
                    </a:schemeClr>
                  </a:solidFill>
                </a:rPr>
                <a:t>Follow-up?</a:t>
              </a:r>
              <a:endParaRPr lang="en-US" dirty="0">
                <a:solidFill>
                  <a:schemeClr val="bg1">
                    <a:lumMod val="85000"/>
                  </a:schemeClr>
                </a:solidFill>
              </a:endParaRPr>
            </a:p>
          </p:txBody>
        </p:sp>
        <p:sp>
          <p:nvSpPr>
            <p:cNvPr id="8" name="Rounded Rectangle 7"/>
            <p:cNvSpPr/>
            <p:nvPr/>
          </p:nvSpPr>
          <p:spPr>
            <a:xfrm>
              <a:off x="8229601" y="5469774"/>
              <a:ext cx="2103120" cy="51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Required?</a:t>
              </a:r>
              <a:endParaRPr lang="en-US" dirty="0">
                <a:solidFill>
                  <a:schemeClr val="bg1"/>
                </a:solidFill>
              </a:endParaRPr>
            </a:p>
          </p:txBody>
        </p:sp>
      </p:grpSp>
    </p:spTree>
    <p:extLst>
      <p:ext uri="{BB962C8B-B14F-4D97-AF65-F5344CB8AC3E}">
        <p14:creationId xmlns:p14="http://schemas.microsoft.com/office/powerpoint/2010/main" val="6679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Still have questions?</a:t>
            </a:r>
            <a:endParaRPr lang="en-US" dirty="0"/>
          </a:p>
        </p:txBody>
      </p:sp>
      <p:sp>
        <p:nvSpPr>
          <p:cNvPr id="3" name="Content Placeholder 2"/>
          <p:cNvSpPr>
            <a:spLocks noGrp="1"/>
          </p:cNvSpPr>
          <p:nvPr>
            <p:ph idx="1"/>
          </p:nvPr>
        </p:nvSpPr>
        <p:spPr>
          <a:xfrm>
            <a:off x="1642918" y="2350739"/>
            <a:ext cx="9591040" cy="3251816"/>
          </a:xfrm>
        </p:spPr>
        <p:txBody>
          <a:bodyPr numCol="2">
            <a:noAutofit/>
          </a:bodyPr>
          <a:lstStyle/>
          <a:p>
            <a:pPr marL="0" indent="0">
              <a:lnSpc>
                <a:spcPct val="100000"/>
              </a:lnSpc>
              <a:spcBef>
                <a:spcPts val="0"/>
              </a:spcBef>
              <a:buNone/>
            </a:pPr>
            <a:r>
              <a:rPr lang="en-US" baseline="30000" dirty="0" smtClean="0"/>
              <a:t>Sam Loos</a:t>
            </a:r>
          </a:p>
          <a:p>
            <a:pPr marL="0" indent="0">
              <a:lnSpc>
                <a:spcPct val="100000"/>
              </a:lnSpc>
              <a:spcBef>
                <a:spcPts val="0"/>
              </a:spcBef>
              <a:buNone/>
            </a:pPr>
            <a:r>
              <a:rPr lang="en-US" baseline="30000" dirty="0" smtClean="0"/>
              <a:t>Safety </a:t>
            </a:r>
            <a:r>
              <a:rPr lang="en-US" baseline="30000" dirty="0" smtClean="0"/>
              <a:t>&amp; Security Specialist</a:t>
            </a:r>
          </a:p>
          <a:p>
            <a:pPr marL="0" indent="0">
              <a:lnSpc>
                <a:spcPct val="100000"/>
              </a:lnSpc>
              <a:spcBef>
                <a:spcPts val="0"/>
              </a:spcBef>
              <a:buNone/>
            </a:pPr>
            <a:r>
              <a:rPr lang="en-US" baseline="30000" dirty="0"/>
              <a:t>x</a:t>
            </a:r>
            <a:r>
              <a:rPr lang="en-US" baseline="30000" dirty="0" smtClean="0"/>
              <a:t>xx-xxx-</a:t>
            </a:r>
            <a:r>
              <a:rPr lang="en-US" baseline="30000" dirty="0" err="1" smtClean="0"/>
              <a:t>xxxx</a:t>
            </a:r>
            <a:endParaRPr lang="en-US" baseline="30000" dirty="0" smtClean="0"/>
          </a:p>
          <a:p>
            <a:pPr marL="0" indent="0">
              <a:lnSpc>
                <a:spcPct val="100000"/>
              </a:lnSpc>
              <a:spcBef>
                <a:spcPts val="0"/>
              </a:spcBef>
              <a:buNone/>
            </a:pPr>
            <a:r>
              <a:rPr lang="en-US" baseline="30000" dirty="0" smtClean="0"/>
              <a:t>xxxxxxxx@southeast.edu</a:t>
            </a:r>
            <a:endParaRPr lang="en-US" baseline="30000" dirty="0" smtClean="0"/>
          </a:p>
          <a:p>
            <a:pPr marL="0" indent="0">
              <a:lnSpc>
                <a:spcPct val="100000"/>
              </a:lnSpc>
              <a:spcBef>
                <a:spcPts val="0"/>
              </a:spcBef>
              <a:buNone/>
            </a:pPr>
            <a:endParaRPr lang="en-US" baseline="30000" dirty="0" smtClean="0"/>
          </a:p>
          <a:p>
            <a:pPr marL="0" indent="0">
              <a:lnSpc>
                <a:spcPct val="100000"/>
              </a:lnSpc>
              <a:spcBef>
                <a:spcPts val="0"/>
              </a:spcBef>
              <a:buNone/>
            </a:pPr>
            <a:r>
              <a:rPr lang="en-US" baseline="30000" dirty="0" smtClean="0"/>
              <a:t>Mark Meints</a:t>
            </a:r>
            <a:br>
              <a:rPr lang="en-US" baseline="30000" dirty="0" smtClean="0"/>
            </a:br>
            <a:r>
              <a:rPr lang="en-US" baseline="30000" dirty="0" smtClean="0"/>
              <a:t>Safety &amp; Security Specialist</a:t>
            </a:r>
          </a:p>
          <a:p>
            <a:pPr marL="0" indent="0">
              <a:lnSpc>
                <a:spcPct val="100000"/>
              </a:lnSpc>
              <a:spcBef>
                <a:spcPts val="0"/>
              </a:spcBef>
              <a:buNone/>
            </a:pPr>
            <a:r>
              <a:rPr lang="en-US" baseline="30000" dirty="0"/>
              <a:t>xxx-xxx-</a:t>
            </a:r>
            <a:r>
              <a:rPr lang="en-US" baseline="30000" dirty="0" err="1"/>
              <a:t>xxxx</a:t>
            </a:r>
            <a:endParaRPr lang="en-US" baseline="30000" dirty="0"/>
          </a:p>
          <a:p>
            <a:pPr marL="0" indent="0">
              <a:lnSpc>
                <a:spcPct val="100000"/>
              </a:lnSpc>
              <a:spcBef>
                <a:spcPts val="0"/>
              </a:spcBef>
              <a:buNone/>
            </a:pPr>
            <a:r>
              <a:rPr lang="en-US" baseline="30000" dirty="0"/>
              <a:t>xxxxxxxx@southeast.edu</a:t>
            </a:r>
          </a:p>
          <a:p>
            <a:pPr marL="0" indent="0">
              <a:lnSpc>
                <a:spcPct val="100000"/>
              </a:lnSpc>
              <a:spcBef>
                <a:spcPts val="0"/>
              </a:spcBef>
              <a:buNone/>
            </a:pPr>
            <a:r>
              <a:rPr lang="en-US" baseline="30000" dirty="0" smtClean="0"/>
              <a:t>Brian </a:t>
            </a:r>
            <a:r>
              <a:rPr lang="en-US" baseline="30000" dirty="0" smtClean="0"/>
              <a:t>Torrence</a:t>
            </a:r>
          </a:p>
          <a:p>
            <a:pPr marL="0" indent="0">
              <a:lnSpc>
                <a:spcPct val="100000"/>
              </a:lnSpc>
              <a:spcBef>
                <a:spcPts val="0"/>
              </a:spcBef>
              <a:buNone/>
            </a:pPr>
            <a:r>
              <a:rPr lang="en-US" baseline="30000" dirty="0" smtClean="0"/>
              <a:t>Safety &amp; Security Coordinator</a:t>
            </a:r>
          </a:p>
          <a:p>
            <a:pPr marL="0" indent="0">
              <a:lnSpc>
                <a:spcPct val="100000"/>
              </a:lnSpc>
              <a:spcBef>
                <a:spcPts val="0"/>
              </a:spcBef>
              <a:buNone/>
            </a:pPr>
            <a:r>
              <a:rPr lang="en-US" baseline="30000" dirty="0"/>
              <a:t>xxx-xxx-</a:t>
            </a:r>
            <a:r>
              <a:rPr lang="en-US" baseline="30000" dirty="0" err="1"/>
              <a:t>xxxx</a:t>
            </a:r>
            <a:endParaRPr lang="en-US" baseline="30000" dirty="0"/>
          </a:p>
          <a:p>
            <a:pPr marL="0" indent="0">
              <a:lnSpc>
                <a:spcPct val="100000"/>
              </a:lnSpc>
              <a:spcBef>
                <a:spcPts val="0"/>
              </a:spcBef>
              <a:buNone/>
            </a:pPr>
            <a:r>
              <a:rPr lang="en-US" baseline="30000" dirty="0"/>
              <a:t>xxxxxxxx@southeast.edu</a:t>
            </a:r>
          </a:p>
        </p:txBody>
      </p:sp>
      <p:sp>
        <p:nvSpPr>
          <p:cNvPr id="4" name="Rectangle 3"/>
          <p:cNvSpPr/>
          <p:nvPr/>
        </p:nvSpPr>
        <p:spPr>
          <a:xfrm>
            <a:off x="1343660" y="1765964"/>
            <a:ext cx="1608325" cy="584775"/>
          </a:xfrm>
          <a:prstGeom prst="rect">
            <a:avLst/>
          </a:prstGeom>
        </p:spPr>
        <p:txBody>
          <a:bodyPr wrap="none">
            <a:spAutoFit/>
          </a:bodyPr>
          <a:lstStyle/>
          <a:p>
            <a:pPr>
              <a:spcBef>
                <a:spcPts val="600"/>
              </a:spcBef>
            </a:pPr>
            <a:r>
              <a:rPr lang="en-US" sz="3200" b="1" dirty="0"/>
              <a:t>Contact:</a:t>
            </a:r>
          </a:p>
        </p:txBody>
      </p:sp>
      <p:sp>
        <p:nvSpPr>
          <p:cNvPr id="5" name="Rectangle 4"/>
          <p:cNvSpPr/>
          <p:nvPr/>
        </p:nvSpPr>
        <p:spPr>
          <a:xfrm>
            <a:off x="1343660" y="5525610"/>
            <a:ext cx="3938579" cy="369332"/>
          </a:xfrm>
          <a:prstGeom prst="rect">
            <a:avLst/>
          </a:prstGeom>
        </p:spPr>
        <p:txBody>
          <a:bodyPr wrap="none">
            <a:spAutoFit/>
          </a:bodyPr>
          <a:lstStyle/>
          <a:p>
            <a:pPr marL="36900" indent="0">
              <a:spcBef>
                <a:spcPts val="600"/>
              </a:spcBef>
              <a:buNone/>
            </a:pPr>
            <a:r>
              <a:rPr lang="en-US" b="1" dirty="0"/>
              <a:t>Or stop by </a:t>
            </a:r>
            <a:r>
              <a:rPr lang="en-US" b="1" dirty="0" smtClean="0"/>
              <a:t>the student </a:t>
            </a:r>
            <a:r>
              <a:rPr lang="en-US" b="1" dirty="0"/>
              <a:t>service's office. </a:t>
            </a:r>
          </a:p>
        </p:txBody>
      </p:sp>
    </p:spTree>
    <p:extLst>
      <p:ext uri="{BB962C8B-B14F-4D97-AF65-F5344CB8AC3E}">
        <p14:creationId xmlns:p14="http://schemas.microsoft.com/office/powerpoint/2010/main" val="10470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TIPS?</a:t>
            </a:r>
            <a:endParaRPr lang="en-US" dirty="0"/>
          </a:p>
        </p:txBody>
      </p:sp>
      <p:sp>
        <p:nvSpPr>
          <p:cNvPr id="3" name="Content Placeholder 2"/>
          <p:cNvSpPr>
            <a:spLocks noGrp="1"/>
          </p:cNvSpPr>
          <p:nvPr>
            <p:ph idx="1"/>
          </p:nvPr>
        </p:nvSpPr>
        <p:spPr/>
        <p:txBody>
          <a:bodyPr>
            <a:normAutofit/>
          </a:bodyPr>
          <a:lstStyle/>
          <a:p>
            <a:r>
              <a:rPr lang="en-US" sz="3200" dirty="0"/>
              <a:t>To keep our </a:t>
            </a:r>
            <a:r>
              <a:rPr lang="en-US" sz="3200" dirty="0" smtClean="0"/>
              <a:t>campus and stakeholder’s safe</a:t>
            </a:r>
            <a:endParaRPr lang="en-US" sz="3200" dirty="0"/>
          </a:p>
          <a:p>
            <a:r>
              <a:rPr lang="en-US" sz="3200" dirty="0"/>
              <a:t>To ensure you have a ‘voice’ and are heard</a:t>
            </a:r>
          </a:p>
          <a:p>
            <a:r>
              <a:rPr lang="en-US" sz="3200" dirty="0"/>
              <a:t>To empower you to share concerns</a:t>
            </a:r>
          </a:p>
          <a:p>
            <a:r>
              <a:rPr lang="en-US" sz="3200" dirty="0"/>
              <a:t>To maintain a positive </a:t>
            </a:r>
            <a:r>
              <a:rPr lang="en-US" sz="3200" dirty="0" smtClean="0"/>
              <a:t>campus climate</a:t>
            </a:r>
            <a:endParaRPr lang="en-US" sz="3200" dirty="0"/>
          </a:p>
          <a:p>
            <a:r>
              <a:rPr lang="en-US" sz="3200" dirty="0"/>
              <a:t>To help your </a:t>
            </a:r>
            <a:r>
              <a:rPr lang="en-US" sz="3200" dirty="0" smtClean="0"/>
              <a:t>peers get </a:t>
            </a:r>
            <a:r>
              <a:rPr lang="en-US" sz="3200" dirty="0"/>
              <a:t>support if needed</a:t>
            </a:r>
          </a:p>
          <a:p>
            <a:r>
              <a:rPr lang="en-US" sz="3200" dirty="0"/>
              <a:t>To report information you might be reluctant to share in person</a:t>
            </a:r>
          </a:p>
          <a:p>
            <a:endParaRPr lang="en-US" sz="3200" dirty="0"/>
          </a:p>
        </p:txBody>
      </p:sp>
    </p:spTree>
    <p:extLst>
      <p:ext uri="{BB962C8B-B14F-4D97-AF65-F5344CB8AC3E}">
        <p14:creationId xmlns:p14="http://schemas.microsoft.com/office/powerpoint/2010/main" val="20697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sp>
        <p:nvSpPr>
          <p:cNvPr id="3" name="Content Placeholder 2"/>
          <p:cNvSpPr>
            <a:spLocks noGrp="1"/>
          </p:cNvSpPr>
          <p:nvPr>
            <p:ph idx="1"/>
          </p:nvPr>
        </p:nvSpPr>
        <p:spPr/>
        <p:txBody>
          <a:bodyPr anchor="ctr">
            <a:normAutofit/>
          </a:bodyPr>
          <a:lstStyle/>
          <a:p>
            <a:pPr marL="0" indent="0" algn="ctr">
              <a:buNone/>
            </a:pPr>
            <a:r>
              <a:rPr lang="en-US" sz="9600" dirty="0">
                <a:solidFill>
                  <a:srgbClr val="2062AE"/>
                </a:solidFill>
                <a:latin typeface="Coolvetica Rg" panose="020B0603030602020004" pitchFamily="34" charset="0"/>
              </a:rPr>
              <a:t>EVERYONE! </a:t>
            </a:r>
          </a:p>
          <a:p>
            <a:pPr algn="ctr"/>
            <a:endParaRPr lang="en-US" sz="9600" dirty="0">
              <a:solidFill>
                <a:srgbClr val="FF0000"/>
              </a:solidFill>
              <a:latin typeface="Coolvetica Rg" panose="020B0603030602020004" pitchFamily="34" charset="0"/>
            </a:endParaRPr>
          </a:p>
        </p:txBody>
      </p:sp>
    </p:spTree>
    <p:extLst>
      <p:ext uri="{BB962C8B-B14F-4D97-AF65-F5344CB8AC3E}">
        <p14:creationId xmlns:p14="http://schemas.microsoft.com/office/powerpoint/2010/main" val="89086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6" presetClass="emph" presetSubtype="0" fill="hold" grpId="1" nodeType="afterEffect">
                                  <p:stCondLst>
                                    <p:cond delay="0"/>
                                  </p:stCondLst>
                                  <p:iterate type="lt">
                                    <p:tmPct val="10000"/>
                                  </p:iterate>
                                  <p:childTnLst>
                                    <p:animEffect transition="out" filter="fade">
                                      <p:cBhvr>
                                        <p:cTn id="15" dur="500" tmFilter="0, 0; .2, .5; .8, .5; 1, 0"/>
                                        <p:tgtEl>
                                          <p:spTgt spid="3">
                                            <p:txEl>
                                              <p:pRg st="0" end="0"/>
                                            </p:txEl>
                                          </p:spTgt>
                                        </p:tgtEl>
                                      </p:cBhvr>
                                    </p:animEffect>
                                    <p:animScale>
                                      <p:cBhvr>
                                        <p:cTn id="16"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1779" t="585" r="12821" b="752"/>
          <a:stretch/>
        </p:blipFill>
        <p:spPr>
          <a:xfrm>
            <a:off x="1693025" y="1936685"/>
            <a:ext cx="4517275" cy="3940601"/>
          </a:xfrm>
        </p:spPr>
      </p:pic>
      <p:sp>
        <p:nvSpPr>
          <p:cNvPr id="4" name="Content Placeholder 3"/>
          <p:cNvSpPr>
            <a:spLocks noGrp="1"/>
          </p:cNvSpPr>
          <p:nvPr>
            <p:ph sz="half" idx="2"/>
          </p:nvPr>
        </p:nvSpPr>
        <p:spPr>
          <a:xfrm>
            <a:off x="6210300" y="1726290"/>
            <a:ext cx="5013960" cy="4150996"/>
          </a:xfrm>
        </p:spPr>
        <p:txBody>
          <a:bodyPr anchor="ctr">
            <a:normAutofit/>
          </a:bodyPr>
          <a:lstStyle/>
          <a:p>
            <a:pPr marL="0" indent="0" algn="ctr">
              <a:buNone/>
            </a:pPr>
            <a:r>
              <a:rPr lang="en-US" sz="6000" dirty="0" smtClean="0">
                <a:solidFill>
                  <a:srgbClr val="2062AE"/>
                </a:solidFill>
              </a:rPr>
              <a:t>Students</a:t>
            </a:r>
            <a:endParaRPr lang="en-US" sz="6000" dirty="0">
              <a:solidFill>
                <a:srgbClr val="2062AE"/>
              </a:solidFill>
            </a:endParaRPr>
          </a:p>
        </p:txBody>
      </p:sp>
    </p:spTree>
    <p:extLst>
      <p:ext uri="{BB962C8B-B14F-4D97-AF65-F5344CB8AC3E}">
        <p14:creationId xmlns:p14="http://schemas.microsoft.com/office/powerpoint/2010/main" val="33493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9524"/>
          <a:stretch/>
        </p:blipFill>
        <p:spPr>
          <a:xfrm>
            <a:off x="1612670" y="2098852"/>
            <a:ext cx="4726152" cy="3485159"/>
          </a:xfrm>
        </p:spPr>
      </p:pic>
      <p:sp>
        <p:nvSpPr>
          <p:cNvPr id="4" name="Content Placeholder 3"/>
          <p:cNvSpPr>
            <a:spLocks noGrp="1"/>
          </p:cNvSpPr>
          <p:nvPr>
            <p:ph sz="half" idx="2"/>
          </p:nvPr>
        </p:nvSpPr>
        <p:spPr>
          <a:xfrm>
            <a:off x="6126480" y="1815809"/>
            <a:ext cx="5013960" cy="4150996"/>
          </a:xfrm>
        </p:spPr>
        <p:txBody>
          <a:bodyPr anchor="ctr">
            <a:normAutofit/>
          </a:bodyPr>
          <a:lstStyle/>
          <a:p>
            <a:pPr marL="0" indent="0" algn="ctr">
              <a:buNone/>
            </a:pPr>
            <a:r>
              <a:rPr lang="en-US" sz="6000" dirty="0" smtClean="0">
                <a:solidFill>
                  <a:srgbClr val="2062AE"/>
                </a:solidFill>
              </a:rPr>
              <a:t>Faculty</a:t>
            </a:r>
            <a:endParaRPr lang="en-US" sz="6000" dirty="0">
              <a:solidFill>
                <a:srgbClr val="2062AE"/>
              </a:solidFill>
            </a:endParaRPr>
          </a:p>
        </p:txBody>
      </p:sp>
    </p:spTree>
    <p:extLst>
      <p:ext uri="{BB962C8B-B14F-4D97-AF65-F5344CB8AC3E}">
        <p14:creationId xmlns:p14="http://schemas.microsoft.com/office/powerpoint/2010/main" val="124160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6527"/>
          <a:stretch/>
        </p:blipFill>
        <p:spPr>
          <a:xfrm>
            <a:off x="2133234" y="1845427"/>
            <a:ext cx="3787506" cy="3866212"/>
          </a:xfrm>
        </p:spPr>
      </p:pic>
      <p:sp>
        <p:nvSpPr>
          <p:cNvPr id="4" name="Content Placeholder 3"/>
          <p:cNvSpPr>
            <a:spLocks noGrp="1"/>
          </p:cNvSpPr>
          <p:nvPr>
            <p:ph sz="half" idx="2"/>
          </p:nvPr>
        </p:nvSpPr>
        <p:spPr>
          <a:xfrm>
            <a:off x="5920740" y="1703035"/>
            <a:ext cx="5013960" cy="4150996"/>
          </a:xfrm>
        </p:spPr>
        <p:txBody>
          <a:bodyPr anchor="ctr">
            <a:normAutofit/>
          </a:bodyPr>
          <a:lstStyle/>
          <a:p>
            <a:pPr marL="0" indent="0" algn="ctr">
              <a:buNone/>
            </a:pPr>
            <a:r>
              <a:rPr lang="en-US" sz="6000" dirty="0" smtClean="0">
                <a:solidFill>
                  <a:srgbClr val="2062AE"/>
                </a:solidFill>
              </a:rPr>
              <a:t>Staff</a:t>
            </a:r>
            <a:endParaRPr lang="en-US" sz="6000" dirty="0">
              <a:solidFill>
                <a:srgbClr val="2062AE"/>
              </a:solidFill>
            </a:endParaRPr>
          </a:p>
        </p:txBody>
      </p:sp>
    </p:spTree>
    <p:extLst>
      <p:ext uri="{BB962C8B-B14F-4D97-AF65-F5344CB8AC3E}">
        <p14:creationId xmlns:p14="http://schemas.microsoft.com/office/powerpoint/2010/main" val="296513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F0000"/>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3511</TotalTime>
  <Words>2299</Words>
  <Application>Microsoft Office PowerPoint</Application>
  <PresentationFormat>Widescreen</PresentationFormat>
  <Paragraphs>197</Paragraphs>
  <Slides>44</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Coolvetica Rg</vt:lpstr>
      <vt:lpstr>Calibri</vt:lpstr>
      <vt:lpstr>Microsoft New Tai Lue</vt:lpstr>
      <vt:lpstr>Impact</vt:lpstr>
      <vt:lpstr>Times New Roman</vt:lpstr>
      <vt:lpstr>Verdana</vt:lpstr>
      <vt:lpstr>Calibri Light</vt:lpstr>
      <vt:lpstr>Narkisim</vt:lpstr>
      <vt:lpstr>Arial</vt:lpstr>
      <vt:lpstr>Office Theme</vt:lpstr>
      <vt:lpstr>PowerPoint Presentation</vt:lpstr>
      <vt:lpstr>THE  TIPS  PREVENTION PLATFORM</vt:lpstr>
      <vt:lpstr>PowerPoint Presentation</vt:lpstr>
      <vt:lpstr>The TIPS Prevention Platform</vt:lpstr>
      <vt:lpstr>Why TIPS?</vt:lpstr>
      <vt:lpstr>Who can use TIPS?</vt:lpstr>
      <vt:lpstr>Who can use TIPS?</vt:lpstr>
      <vt:lpstr>Who can use TIPS?</vt:lpstr>
      <vt:lpstr>Who can use TIPS?</vt:lpstr>
      <vt:lpstr>Who can use TIPS?</vt:lpstr>
      <vt:lpstr>Who can use TIPS?</vt:lpstr>
      <vt:lpstr>What to report…</vt:lpstr>
      <vt:lpstr>What can be reported?</vt:lpstr>
      <vt:lpstr>What can be reported?</vt:lpstr>
      <vt:lpstr>What can be reported?</vt:lpstr>
      <vt:lpstr>What can be reported?</vt:lpstr>
      <vt:lpstr>What can be reported?</vt:lpstr>
      <vt:lpstr>What can be reported?</vt:lpstr>
      <vt:lpstr>INDICATORS that we need to know about</vt:lpstr>
      <vt:lpstr>INDICATORS that we need to know about</vt:lpstr>
      <vt:lpstr>INDICATORS that we need to know about</vt:lpstr>
      <vt:lpstr>Still unsure what to report? </vt:lpstr>
      <vt:lpstr>Your report can make a difference!</vt:lpstr>
      <vt:lpstr>Your report can make a difference!</vt:lpstr>
      <vt:lpstr>Where to go...</vt:lpstr>
      <vt:lpstr>Look for the TIPS button on the  Southeast Community College website</vt:lpstr>
      <vt:lpstr>PowerPoint Presentation</vt:lpstr>
      <vt:lpstr>Filling out a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Is my report really Anonymous?</vt:lpstr>
      <vt:lpstr>Once I submit a report into TIPS, what happens?</vt:lpstr>
      <vt:lpstr>How do I know if someone has taken action on my report? </vt:lpstr>
      <vt:lpstr>Do I have to use TIPS to make a report? </vt:lpstr>
      <vt:lpstr>Still have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TIPS  PREVENTION PLATFORM</dc:title>
  <dc:creator>Keira Olvey</dc:creator>
  <cp:lastModifiedBy>Keira Olvey</cp:lastModifiedBy>
  <cp:revision>105</cp:revision>
  <dcterms:created xsi:type="dcterms:W3CDTF">2016-02-05T16:33:51Z</dcterms:created>
  <dcterms:modified xsi:type="dcterms:W3CDTF">2016-08-30T13:47:54Z</dcterms:modified>
</cp:coreProperties>
</file>